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9" r:id="rId9"/>
    <p:sldId id="263" r:id="rId10"/>
    <p:sldId id="266" r:id="rId11"/>
    <p:sldId id="267" r:id="rId12"/>
    <p:sldId id="268" r:id="rId13"/>
    <p:sldId id="264"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31" r:id="rId51"/>
    <p:sldId id="332"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3" r:id="rId79"/>
    <p:sldId id="334" r:id="rId80"/>
    <p:sldId id="335" r:id="rId81"/>
    <p:sldId id="336" r:id="rId82"/>
    <p:sldId id="337" r:id="rId83"/>
    <p:sldId id="338" r:id="rId84"/>
    <p:sldId id="339" r:id="rId85"/>
    <p:sldId id="340"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55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146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959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6917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43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384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043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222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139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730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093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897796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fontScale="90000"/>
          </a:bodyPr>
          <a:lstStyle/>
          <a:p>
            <a:r>
              <a:rPr lang="sr-Cyrl-RS" dirty="0" smtClean="0"/>
              <a:t>Правилник о протоколу поступања у установи у одговору на насиље, злостављање и занемаривање</a:t>
            </a:r>
            <a:endParaRPr lang="sr-Latn-RS" dirty="0"/>
          </a:p>
        </p:txBody>
      </p:sp>
      <p:sp>
        <p:nvSpPr>
          <p:cNvPr id="3" name="Subtitle 2"/>
          <p:cNvSpPr>
            <a:spLocks noGrp="1"/>
          </p:cNvSpPr>
          <p:nvPr>
            <p:ph type="subTitle" idx="1"/>
          </p:nvPr>
        </p:nvSpPr>
        <p:spPr/>
        <p:txBody>
          <a:bodyPr/>
          <a:lstStyle/>
          <a:p>
            <a:r>
              <a:rPr lang="sr-Cyrl-RS" dirty="0" smtClean="0"/>
              <a:t>„Службени гласник РС“ бр.104/20.</a:t>
            </a:r>
            <a:endParaRPr lang="sr-Latn-RS" dirty="0"/>
          </a:p>
        </p:txBody>
      </p:sp>
    </p:spTree>
    <p:extLst>
      <p:ext uri="{BB962C8B-B14F-4D97-AF65-F5344CB8AC3E}">
        <p14:creationId xmlns:p14="http://schemas.microsoft.com/office/powerpoint/2010/main" val="1851698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0">
            <a:schemeClr val="accent6"/>
          </a:lnRef>
          <a:fillRef idx="3">
            <a:schemeClr val="accent6"/>
          </a:fillRef>
          <a:effectRef idx="3">
            <a:schemeClr val="accent6"/>
          </a:effectRef>
          <a:fontRef idx="minor">
            <a:schemeClr val="lt1"/>
          </a:fontRef>
        </p:style>
        <p:txBody>
          <a:bodyPr>
            <a:normAutofit fontScale="92500"/>
          </a:bodyPr>
          <a:lstStyle/>
          <a:p>
            <a:r>
              <a:rPr lang="sr-Cyrl-CS" dirty="0"/>
              <a:t>Злоупотреба детета и ученика </a:t>
            </a:r>
            <a:endParaRPr lang="sr-Latn-RS" dirty="0"/>
          </a:p>
        </p:txBody>
      </p:sp>
      <p:sp>
        <p:nvSpPr>
          <p:cNvPr id="4" name="Content Placeholder 3"/>
          <p:cNvSpPr>
            <a:spLocks noGrp="1"/>
          </p:cNvSpPr>
          <p:nvPr>
            <p:ph sz="half" idx="2"/>
          </p:nvPr>
        </p:nvSpPr>
        <p:spPr/>
        <p:txBody>
          <a:bodyPr>
            <a:normAutofit fontScale="70000" lnSpcReduction="20000"/>
          </a:bodyPr>
          <a:lstStyle/>
          <a:p>
            <a:pPr algn="just"/>
            <a:r>
              <a:rPr lang="ru-RU" dirty="0"/>
              <a:t>све оно што појединац, односно установа чини или не чини, што негативно утиче, наноси штету, ускраћује или смањује могућност за безбедан и здрав развој и доводи га у немоћан положај према појединцу или установи (злоупотреба у спорту, у политичке, верске, комерцијалне и друге сврхе). </a:t>
            </a:r>
            <a:endParaRPr lang="ru-RU" dirty="0" smtClean="0"/>
          </a:p>
          <a:p>
            <a:pPr algn="just"/>
            <a:r>
              <a:rPr lang="ru-RU" dirty="0" smtClean="0"/>
              <a:t>Злоупотреба </a:t>
            </a:r>
            <a:r>
              <a:rPr lang="ru-RU" dirty="0"/>
              <a:t>подразумева и </a:t>
            </a:r>
            <a:r>
              <a:rPr lang="ru-RU" b="1" dirty="0"/>
              <a:t>прекомерно подстицање</a:t>
            </a:r>
            <a:r>
              <a:rPr lang="ru-RU" dirty="0"/>
              <a:t>, односно психолошки притисак на дете и ученика од стране родитеља или наставника ради постигнућа која могу да имају за последицу угрожавање нормалног психофизичког и социјалног развоја и најбољег интереса детета.</a:t>
            </a:r>
            <a:endParaRPr lang="sr-Latn-RS" dirty="0"/>
          </a:p>
        </p:txBody>
      </p:sp>
      <p:sp>
        <p:nvSpPr>
          <p:cNvPr id="5" name="Text Placeholder 4"/>
          <p:cNvSpPr>
            <a:spLocks noGrp="1"/>
          </p:cNvSpPr>
          <p:nvPr>
            <p:ph type="body" sz="quarter" idx="3"/>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r>
              <a:rPr lang="sr-Cyrl-CS" dirty="0"/>
              <a:t>Сексуално насиље и злостављање </a:t>
            </a:r>
            <a:endParaRPr lang="sr-Latn-RS" dirty="0"/>
          </a:p>
        </p:txBody>
      </p:sp>
      <p:sp>
        <p:nvSpPr>
          <p:cNvPr id="6" name="Content Placeholder 5"/>
          <p:cNvSpPr>
            <a:spLocks noGrp="1"/>
          </p:cNvSpPr>
          <p:nvPr>
            <p:ph sz="quarter" idx="4"/>
          </p:nvPr>
        </p:nvSpPr>
        <p:spPr/>
        <p:txBody>
          <a:bodyPr>
            <a:normAutofit fontScale="92500"/>
          </a:bodyPr>
          <a:lstStyle/>
          <a:p>
            <a:pPr algn="just"/>
            <a:r>
              <a:rPr lang="ru-RU" dirty="0"/>
              <a:t>понашање којим се дете и ученик сексуално узнемирава, наводи или приморава на учешће у сексуалним активностима које не жели, не схвата или за које није развојно дорастао или се користи за проституцију, порнографију и друге облике сексуалне експлоатације.</a:t>
            </a:r>
            <a:endParaRPr lang="sr-Latn-RS" dirty="0"/>
          </a:p>
        </p:txBody>
      </p:sp>
    </p:spTree>
    <p:extLst>
      <p:ext uri="{BB962C8B-B14F-4D97-AF65-F5344CB8AC3E}">
        <p14:creationId xmlns:p14="http://schemas.microsoft.com/office/powerpoint/2010/main" val="2783933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style>
          <a:lnRef idx="1">
            <a:schemeClr val="accent6"/>
          </a:lnRef>
          <a:fillRef idx="3">
            <a:schemeClr val="accent6"/>
          </a:fillRef>
          <a:effectRef idx="2">
            <a:schemeClr val="accent6"/>
          </a:effectRef>
          <a:fontRef idx="minor">
            <a:schemeClr val="lt1"/>
          </a:fontRef>
        </p:style>
        <p:txBody>
          <a:bodyPr/>
          <a:lstStyle/>
          <a:p>
            <a:r>
              <a:rPr lang="sr-Cyrl-CS" dirty="0"/>
              <a:t>Насилни екстремизам </a:t>
            </a:r>
            <a:endParaRPr lang="sr-Latn-RS" dirty="0"/>
          </a:p>
        </p:txBody>
      </p:sp>
      <p:sp>
        <p:nvSpPr>
          <p:cNvPr id="4" name="Content Placeholder 3"/>
          <p:cNvSpPr>
            <a:spLocks noGrp="1"/>
          </p:cNvSpPr>
          <p:nvPr>
            <p:ph sz="half" idx="2"/>
          </p:nvPr>
        </p:nvSpPr>
        <p:spPr/>
        <p:txBody>
          <a:bodyPr/>
          <a:lstStyle/>
          <a:p>
            <a:pPr algn="just"/>
            <a:r>
              <a:rPr lang="ru-RU" dirty="0"/>
              <a:t>промовисање, заговарање, подржавање, припремање и учествовање у идеолошки мотивисаном насиљу за остваривање друштвених, економских, верских, политичких и других циљева</a:t>
            </a:r>
            <a:endParaRPr lang="sr-Latn-RS" dirty="0"/>
          </a:p>
        </p:txBody>
      </p:sp>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lstStyle/>
          <a:p>
            <a:r>
              <a:rPr lang="sr-Cyrl-CS" dirty="0"/>
              <a:t>Трговина људима </a:t>
            </a:r>
            <a:endParaRPr lang="sr-Latn-RS" dirty="0"/>
          </a:p>
        </p:txBody>
      </p:sp>
      <p:sp>
        <p:nvSpPr>
          <p:cNvPr id="6" name="Content Placeholder 5"/>
          <p:cNvSpPr>
            <a:spLocks noGrp="1"/>
          </p:cNvSpPr>
          <p:nvPr>
            <p:ph sz="quarter" idx="4"/>
          </p:nvPr>
        </p:nvSpPr>
        <p:spPr/>
        <p:txBody>
          <a:bodyPr>
            <a:normAutofit fontScale="92500" lnSpcReduction="20000"/>
          </a:bodyPr>
          <a:lstStyle/>
          <a:p>
            <a:pPr algn="just"/>
            <a:r>
              <a:rPr lang="ru-RU" dirty="0"/>
              <a:t>врбовање, превожење, пребацивање, скривање или примање лица, путем претње силом или употребом силе или других облика присиле, отмице, преваре, обмане, злоупотребе овлашћења или тешког положаја или давања или примања новца или користи да би се добио пристанак лица које има контролу над другим лицем у циљу експлоатације.</a:t>
            </a:r>
            <a:endParaRPr lang="sr-Latn-RS" dirty="0"/>
          </a:p>
        </p:txBody>
      </p:sp>
    </p:spTree>
    <p:extLst>
      <p:ext uri="{BB962C8B-B14F-4D97-AF65-F5344CB8AC3E}">
        <p14:creationId xmlns:p14="http://schemas.microsoft.com/office/powerpoint/2010/main" val="81142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lstStyle/>
          <a:p>
            <a:r>
              <a:rPr lang="sr-Cyrl-CS" dirty="0"/>
              <a:t>Експлоатација</a:t>
            </a:r>
            <a:endParaRPr lang="sr-Latn-RS" dirty="0"/>
          </a:p>
        </p:txBody>
      </p:sp>
      <p:sp>
        <p:nvSpPr>
          <p:cNvPr id="4" name="Content Placeholder 3"/>
          <p:cNvSpPr>
            <a:spLocks noGrp="1"/>
          </p:cNvSpPr>
          <p:nvPr>
            <p:ph sz="half" idx="2"/>
          </p:nvPr>
        </p:nvSpPr>
        <p:spPr/>
        <p:txBody>
          <a:bodyPr>
            <a:normAutofit fontScale="85000" lnSpcReduction="10000"/>
          </a:bodyPr>
          <a:lstStyle/>
          <a:p>
            <a:pPr algn="just"/>
            <a:r>
              <a:rPr lang="ru-RU" dirty="0"/>
              <a:t>рад који није у најбољем интересу детета и ученика, а у корист је другог лица, установе или организације. Ове активности могу да имају за последицу угрожавање физичког или менталног здравља, моралног, социјалног и емоционалног развоја детета и ученика, његову економску зависност, ускраћивање права на образовање и слободу избора.</a:t>
            </a:r>
            <a:endParaRPr lang="sr-Latn-RS" dirty="0"/>
          </a:p>
        </p:txBody>
      </p:sp>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sr-Cyrl-CS" dirty="0"/>
              <a:t>Занемаривање и немарно поступање </a:t>
            </a:r>
            <a:endParaRPr lang="sr-Latn-RS" dirty="0"/>
          </a:p>
        </p:txBody>
      </p:sp>
      <p:sp>
        <p:nvSpPr>
          <p:cNvPr id="6" name="Content Placeholder 5"/>
          <p:cNvSpPr>
            <a:spLocks noGrp="1"/>
          </p:cNvSpPr>
          <p:nvPr>
            <p:ph sz="quarter" idx="4"/>
          </p:nvPr>
        </p:nvSpPr>
        <p:spPr/>
        <p:txBody>
          <a:bodyPr>
            <a:normAutofit fontScale="62500" lnSpcReduction="20000"/>
          </a:bodyPr>
          <a:lstStyle/>
          <a:p>
            <a:pPr algn="just"/>
            <a:r>
              <a:rPr lang="ru-RU" dirty="0"/>
              <a:t>пропуштање родитеља, друге особе која је преузела бригу о детету и ученику, установе или запосленог да у оквиру расположивих средстава обезбеди услове за правилан развој детета и ученика у свим областима, а што може да наруши његово здравље и развој.</a:t>
            </a:r>
          </a:p>
          <a:p>
            <a:pPr algn="just"/>
            <a:r>
              <a:rPr lang="ru-RU" b="1" dirty="0"/>
              <a:t>Занемаривање у установи </a:t>
            </a:r>
            <a:r>
              <a:rPr lang="ru-RU" dirty="0"/>
              <a:t>обухвата: ускраћивање појединих облика образовно-васпитног рада неопходних детету и ученику; </a:t>
            </a:r>
            <a:endParaRPr lang="ru-RU" dirty="0" smtClean="0"/>
          </a:p>
          <a:p>
            <a:pPr algn="just"/>
            <a:r>
              <a:rPr lang="ru-RU" dirty="0" smtClean="0"/>
              <a:t>нереаговање </a:t>
            </a:r>
            <a:r>
              <a:rPr lang="ru-RU" dirty="0"/>
              <a:t>на сумњу о занемаривању или на занемаривање од стране родитеља; </a:t>
            </a:r>
            <a:endParaRPr lang="ru-RU" dirty="0" smtClean="0"/>
          </a:p>
          <a:p>
            <a:pPr algn="just"/>
            <a:r>
              <a:rPr lang="ru-RU" dirty="0" smtClean="0"/>
              <a:t>пропусте </a:t>
            </a:r>
            <a:r>
              <a:rPr lang="ru-RU" dirty="0"/>
              <a:t>у обављању надзора и заштите детета и ученика од повређивања, самоповређивања, употребе алкохола, дувана, наркотичког средства или психоактивне супстанце, укључивања у деструктивне групе и организације и др.</a:t>
            </a:r>
          </a:p>
          <a:p>
            <a:endParaRPr lang="sr-Latn-RS" dirty="0"/>
          </a:p>
        </p:txBody>
      </p:sp>
    </p:spTree>
    <p:extLst>
      <p:ext uri="{BB962C8B-B14F-4D97-AF65-F5344CB8AC3E}">
        <p14:creationId xmlns:p14="http://schemas.microsoft.com/office/powerpoint/2010/main" val="2053774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sr-Cyrl-CS" dirty="0"/>
              <a:t>Физичко насиље и злостављање </a:t>
            </a:r>
            <a:endParaRPr lang="sr-Latn-RS" dirty="0"/>
          </a:p>
        </p:txBody>
      </p:sp>
      <p:sp>
        <p:nvSpPr>
          <p:cNvPr id="4" name="Content Placeholder 3"/>
          <p:cNvSpPr>
            <a:spLocks noGrp="1"/>
          </p:cNvSpPr>
          <p:nvPr>
            <p:ph sz="half" idx="2"/>
          </p:nvPr>
        </p:nvSpPr>
        <p:spPr/>
        <p:txBody>
          <a:bodyPr/>
          <a:lstStyle/>
          <a:p>
            <a:pPr algn="just"/>
            <a:r>
              <a:rPr lang="ru-RU" dirty="0"/>
              <a:t>понашање које може да доведе до стварног или потенцијалног телесног повређивања детета, ученика или запосленог; физичко кажњавање деце и ученика од стране запослених и других одраслих </a:t>
            </a:r>
            <a:r>
              <a:rPr lang="sr-Cyrl-RS" dirty="0" smtClean="0"/>
              <a:t>особа.</a:t>
            </a:r>
            <a:endParaRPr lang="sr-Latn-RS" dirty="0"/>
          </a:p>
        </p:txBody>
      </p:sp>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sr-Cyrl-CS" dirty="0"/>
              <a:t>Психичко насиље и злостављање </a:t>
            </a:r>
            <a:endParaRPr lang="sr-Latn-RS" dirty="0"/>
          </a:p>
        </p:txBody>
      </p:sp>
      <p:sp>
        <p:nvSpPr>
          <p:cNvPr id="6" name="Content Placeholder 5"/>
          <p:cNvSpPr>
            <a:spLocks noGrp="1"/>
          </p:cNvSpPr>
          <p:nvPr>
            <p:ph sz="quarter" idx="4"/>
          </p:nvPr>
        </p:nvSpPr>
        <p:spPr/>
        <p:txBody>
          <a:bodyPr/>
          <a:lstStyle/>
          <a:p>
            <a:pPr algn="just"/>
            <a:r>
              <a:rPr lang="ru-RU" dirty="0"/>
              <a:t>понашање које доводи до тренутног или трајног угрожавања психичког и емоционалног здравља и достојанства детета и ученика или запосленог.</a:t>
            </a:r>
            <a:endParaRPr lang="sr-Latn-RS" dirty="0"/>
          </a:p>
        </p:txBody>
      </p:sp>
    </p:spTree>
    <p:extLst>
      <p:ext uri="{BB962C8B-B14F-4D97-AF65-F5344CB8AC3E}">
        <p14:creationId xmlns:p14="http://schemas.microsoft.com/office/powerpoint/2010/main" val="3525051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sr-Cyrl-CS" dirty="0"/>
              <a:t>Социјално насиље и злостављање</a:t>
            </a:r>
            <a:endParaRPr lang="sr-Latn-RS" dirty="0"/>
          </a:p>
        </p:txBody>
      </p:sp>
      <p:sp>
        <p:nvSpPr>
          <p:cNvPr id="4" name="Content Placeholder 3"/>
          <p:cNvSpPr>
            <a:spLocks noGrp="1"/>
          </p:cNvSpPr>
          <p:nvPr>
            <p:ph sz="half" idx="2"/>
          </p:nvPr>
        </p:nvSpPr>
        <p:spPr/>
        <p:txBody>
          <a:bodyPr>
            <a:normAutofit fontScale="92500" lnSpcReduction="10000"/>
          </a:bodyPr>
          <a:lstStyle/>
          <a:p>
            <a:pPr algn="just"/>
            <a:r>
              <a:rPr lang="ru-RU" dirty="0"/>
              <a:t>понашање којим се искључује дете и ученик из групе вршњака и различитих облика социјалних активности, одвајањем од других, неприхватањем по основу различитости, ускраћивањем информација, изоловањем од заједнице, ускраћивањем задовољавања социјалних потреба.</a:t>
            </a:r>
            <a:endParaRPr lang="sr-Latn-RS" dirty="0"/>
          </a:p>
        </p:txBody>
      </p:sp>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sr-Cyrl-CS" dirty="0"/>
              <a:t>Дигитално насиље и злостављање </a:t>
            </a:r>
            <a:endParaRPr lang="sr-Latn-RS" dirty="0"/>
          </a:p>
        </p:txBody>
      </p:sp>
      <p:sp>
        <p:nvSpPr>
          <p:cNvPr id="6" name="Content Placeholder 5"/>
          <p:cNvSpPr>
            <a:spLocks noGrp="1"/>
          </p:cNvSpPr>
          <p:nvPr>
            <p:ph sz="quarter" idx="4"/>
          </p:nvPr>
        </p:nvSpPr>
        <p:spPr/>
        <p:txBody>
          <a:bodyPr>
            <a:normAutofit fontScale="92500" lnSpcReduction="10000"/>
          </a:bodyPr>
          <a:lstStyle/>
          <a:p>
            <a:pPr algn="just"/>
            <a:r>
              <a:rPr lang="ru-RU" dirty="0"/>
              <a:t>злоупотреба информационих технологија која може да има за последицу повреду друге личности и угрожавање достојанства и остварује се слањем порука електронском поштом, СМС-ом, ММС-ом, путем веб-сајта (web site), четовањем, укључивањем у форуме, социјалне мреже и сл.</a:t>
            </a:r>
            <a:endParaRPr lang="sr-Latn-RS" dirty="0"/>
          </a:p>
        </p:txBody>
      </p:sp>
    </p:spTree>
    <p:extLst>
      <p:ext uri="{BB962C8B-B14F-4D97-AF65-F5344CB8AC3E}">
        <p14:creationId xmlns:p14="http://schemas.microsoft.com/office/powerpoint/2010/main" val="208048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ru-RU" dirty="0" smtClean="0"/>
              <a:t>ПРЕВЕНЦИЈА НАСИЉА, ЗЛОСТАВЉАЊА И ЗАНЕМАРИВАЊА</a:t>
            </a:r>
            <a:endParaRPr lang="sr-Latn-RS" dirty="0"/>
          </a:p>
        </p:txBody>
      </p:sp>
    </p:spTree>
    <p:extLst>
      <p:ext uri="{BB962C8B-B14F-4D97-AF65-F5344CB8AC3E}">
        <p14:creationId xmlns:p14="http://schemas.microsoft.com/office/powerpoint/2010/main" val="16544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Превенцију насиља, злостављања и занемаривања чине мере и активности којима се у установи ствара сигурно и подстицајно окружење, негује атмосфера сарадње, уважавања и конструктивне комуникације.</a:t>
            </a:r>
            <a:endParaRPr lang="sr-Latn-RS" dirty="0"/>
          </a:p>
        </p:txBody>
      </p:sp>
    </p:spTree>
    <p:extLst>
      <p:ext uri="{BB962C8B-B14F-4D97-AF65-F5344CB8AC3E}">
        <p14:creationId xmlns:p14="http://schemas.microsoft.com/office/powerpoint/2010/main" val="1912832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Превентивним активностима се:</a:t>
            </a:r>
            <a:endParaRPr lang="sr-Latn-RS" dirty="0"/>
          </a:p>
        </p:txBody>
      </p:sp>
      <p:sp>
        <p:nvSpPr>
          <p:cNvPr id="3" name="Content Placeholder 2"/>
          <p:cNvSpPr>
            <a:spLocks noGrp="1"/>
          </p:cNvSpPr>
          <p:nvPr>
            <p:ph idx="1"/>
          </p:nvPr>
        </p:nvSpPr>
        <p:spPr/>
        <p:txBody>
          <a:bodyPr>
            <a:normAutofit fontScale="85000" lnSpcReduction="10000"/>
          </a:bodyPr>
          <a:lstStyle/>
          <a:p>
            <a:pPr algn="just"/>
            <a:r>
              <a:rPr lang="ru-RU" dirty="0"/>
              <a:t>1) подиже ниво свести и осетљивости детета и ученика, родитеља и свих запослених за препознавање свих облика насиља, злостављања и занемаривања;</a:t>
            </a:r>
          </a:p>
          <a:p>
            <a:pPr algn="just"/>
            <a:r>
              <a:rPr lang="ru-RU" dirty="0"/>
              <a:t>2) негује атмосфера сарадње и толеранције, уважавања и конструктивне комуникације у којој се не толерише насиље, злостављање и занемаривање;</a:t>
            </a:r>
          </a:p>
          <a:p>
            <a:pPr algn="just"/>
            <a:r>
              <a:rPr lang="ru-RU" dirty="0">
                <a:solidFill>
                  <a:srgbClr val="FF0000"/>
                </a:solidFill>
              </a:rPr>
              <a:t>3) истичу и унапређују знања, вештине и ставови потребни за креирање безбедног и подстицајног окружења и конструктивно реаговање </a:t>
            </a:r>
          </a:p>
          <a:p>
            <a:endParaRPr lang="sr-Latn-RS" dirty="0"/>
          </a:p>
        </p:txBody>
      </p:sp>
    </p:spTree>
    <p:extLst>
      <p:ext uri="{BB962C8B-B14F-4D97-AF65-F5344CB8AC3E}">
        <p14:creationId xmlns:p14="http://schemas.microsoft.com/office/powerpoint/2010/main" val="369610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ru-RU" dirty="0">
                <a:solidFill>
                  <a:srgbClr val="FF0000"/>
                </a:solidFill>
              </a:rPr>
              <a:t>4)</a:t>
            </a:r>
            <a:r>
              <a:rPr lang="ru-RU" dirty="0"/>
              <a:t>  </a:t>
            </a:r>
            <a:r>
              <a:rPr lang="ru-RU" dirty="0">
                <a:solidFill>
                  <a:srgbClr val="FF0000"/>
                </a:solidFill>
              </a:rPr>
              <a:t>унапређује познавање процедура за пријављивање и поступање код детета и ученика, родитеља и свих запослених у случају сумње или сазнања о свим облицима насиља, злостављања и занемаривања обезбеђује заштита детета и ученика, родитеља и свих запослених од насиља, злостављања и занемаривања;</a:t>
            </a:r>
          </a:p>
          <a:p>
            <a:pPr algn="just"/>
            <a:r>
              <a:rPr lang="ru-RU" dirty="0">
                <a:solidFill>
                  <a:srgbClr val="FF0000"/>
                </a:solidFill>
              </a:rPr>
              <a:t>5) подстиче усвајање позитивних норми и облика понашања, учење вештина конструктивне комуникације и развијање емпатије.</a:t>
            </a:r>
          </a:p>
          <a:p>
            <a:pPr algn="just"/>
            <a:r>
              <a:rPr lang="ru-RU" dirty="0">
                <a:solidFill>
                  <a:srgbClr val="FF0000"/>
                </a:solidFill>
              </a:rPr>
              <a:t>6) остварује упознавање са видовима и стратегијама пружања одговарајуће подршке и разумевања различитих облика комуникација и понашања ученика са тешкоћама и сметњама у развоју и инвалидитетом.</a:t>
            </a:r>
          </a:p>
          <a:p>
            <a:pPr algn="just"/>
            <a:r>
              <a:rPr lang="ru-RU" dirty="0">
                <a:solidFill>
                  <a:srgbClr val="FF0000"/>
                </a:solidFill>
              </a:rPr>
              <a:t>7) развијају социоемоционалне компетенције деце и ученика, родитеља и запослених (свест о себи, свест о другима, саморегулација, одговорно доношење одлука и др.).</a:t>
            </a:r>
          </a:p>
          <a:p>
            <a:endParaRPr lang="sr-Latn-RS" dirty="0"/>
          </a:p>
        </p:txBody>
      </p:sp>
    </p:spTree>
    <p:extLst>
      <p:ext uri="{BB962C8B-B14F-4D97-AF65-F5344CB8AC3E}">
        <p14:creationId xmlns:p14="http://schemas.microsoft.com/office/powerpoint/2010/main" val="262781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Деца и ученици, родитељи и запослени заједнички планирају, осмишљавају и спроводе превентивне активности, начине информисања о садржајима, мерама и активностима за спречавање и заштиту од </a:t>
            </a:r>
            <a:r>
              <a:rPr lang="ru-RU" dirty="0" smtClean="0"/>
              <a:t>насиља и </a:t>
            </a:r>
            <a:r>
              <a:rPr lang="ru-RU" dirty="0"/>
              <a:t>злостављања </a:t>
            </a:r>
            <a:endParaRPr lang="sr-Latn-RS" dirty="0"/>
          </a:p>
        </p:txBody>
      </p:sp>
    </p:spTree>
    <p:extLst>
      <p:ext uri="{BB962C8B-B14F-4D97-AF65-F5344CB8AC3E}">
        <p14:creationId xmlns:p14="http://schemas.microsoft.com/office/powerpoint/2010/main" val="37604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Кључне измене и допуне</a:t>
            </a:r>
            <a:r>
              <a:rPr lang="sr-Latn-RS" dirty="0" smtClean="0"/>
              <a:t/>
            </a:r>
            <a:br>
              <a:rPr lang="sr-Latn-RS" dirty="0" smtClean="0"/>
            </a:br>
            <a:endParaRPr lang="sr-Latn-R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sr-Cyrl-RS" dirty="0" smtClean="0"/>
              <a:t> Прецизирање процедура поступања у случају насиља ученика над запосленима у ОВ установама</a:t>
            </a:r>
          </a:p>
          <a:p>
            <a:pPr algn="just"/>
            <a:r>
              <a:rPr lang="sr-Cyrl-RS" dirty="0" smtClean="0"/>
              <a:t>Указивање на специфичности поступања у ситуацијама које укључују децу предшколског узраста</a:t>
            </a:r>
          </a:p>
          <a:p>
            <a:pPr algn="just"/>
            <a:r>
              <a:rPr lang="sr-Cyrl-RS" dirty="0" smtClean="0"/>
              <a:t>И децу и ученике који се образују по индивидуалном образовном плану</a:t>
            </a:r>
            <a:endParaRPr lang="sr-Latn-RS" dirty="0"/>
          </a:p>
        </p:txBody>
      </p:sp>
    </p:spTree>
    <p:extLst>
      <p:ext uri="{BB962C8B-B14F-4D97-AF65-F5344CB8AC3E}">
        <p14:creationId xmlns:p14="http://schemas.microsoft.com/office/powerpoint/2010/main" val="148567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У оквиру превенције насиља и злостављања установа остварује васпитни рад, појачан васпитни рад и васпитни рад који је у интензитету примерен потребама специфичностима установе и најбољем интересу детета, самостално или у сарадњи са другим надлежним органима, организацијама и службама.</a:t>
            </a:r>
            <a:endParaRPr lang="sr-Latn-RS" dirty="0"/>
          </a:p>
        </p:txBody>
      </p:sp>
    </p:spTree>
    <p:extLst>
      <p:ext uri="{BB962C8B-B14F-4D97-AF65-F5344CB8AC3E}">
        <p14:creationId xmlns:p14="http://schemas.microsoft.com/office/powerpoint/2010/main" val="127418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Ради превенције насиља, злостављања и занемаривања установа је дужна да упозна све запослене, децу, ученике и родитеље са њиховим правима, обавезама и одговорностима, прописаним законом, Правилником о протоколу и другим подзаконским и општим актима.</a:t>
            </a:r>
            <a:endParaRPr lang="sr-Latn-RS" dirty="0"/>
          </a:p>
        </p:txBody>
      </p:sp>
    </p:spTree>
    <p:extLst>
      <p:ext uri="{BB962C8B-B14F-4D97-AF65-F5344CB8AC3E}">
        <p14:creationId xmlns:p14="http://schemas.microsoft.com/office/powerpoint/2010/main" val="2456796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lstStyle/>
          <a:p>
            <a:pPr algn="just"/>
            <a:r>
              <a:rPr lang="ru-RU" dirty="0"/>
              <a:t>У израду </a:t>
            </a:r>
            <a:r>
              <a:rPr lang="ru-RU" dirty="0" smtClean="0"/>
              <a:t>ИОП- </a:t>
            </a:r>
            <a:r>
              <a:rPr lang="ru-RU" dirty="0"/>
              <a:t>а се, уколико постоји потреба, укључује </a:t>
            </a:r>
            <a:r>
              <a:rPr lang="ru-RU" dirty="0" smtClean="0"/>
              <a:t> </a:t>
            </a:r>
            <a:r>
              <a:rPr lang="ru-RU" dirty="0"/>
              <a:t>представник Тима за заштиту ради планирања активности у оквиру </a:t>
            </a:r>
            <a:r>
              <a:rPr lang="ru-RU" dirty="0" smtClean="0"/>
              <a:t>ИОП-а</a:t>
            </a:r>
            <a:r>
              <a:rPr lang="ru-RU" dirty="0"/>
              <a:t>, а у вези са заштитом од насиља.</a:t>
            </a:r>
            <a:endParaRPr lang="sr-Latn-RS" dirty="0"/>
          </a:p>
        </p:txBody>
      </p:sp>
    </p:spTree>
    <p:extLst>
      <p:ext uri="{BB962C8B-B14F-4D97-AF65-F5344CB8AC3E}">
        <p14:creationId xmlns:p14="http://schemas.microsoft.com/office/powerpoint/2010/main" val="1389993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Одељењски старешина, васпитач, наставник и стручни сарадник</a:t>
            </a:r>
            <a:endParaRPr lang="sr-Latn-RS" dirty="0"/>
          </a:p>
        </p:txBody>
      </p:sp>
      <p:sp>
        <p:nvSpPr>
          <p:cNvPr id="3" name="Content Placeholder 2"/>
          <p:cNvSpPr>
            <a:spLocks noGrp="1"/>
          </p:cNvSpPr>
          <p:nvPr>
            <p:ph idx="1"/>
          </p:nvPr>
        </p:nvSpPr>
        <p:spPr/>
        <p:txBody>
          <a:bodyPr>
            <a:normAutofit fontScale="92500" lnSpcReduction="20000"/>
          </a:bodyPr>
          <a:lstStyle/>
          <a:p>
            <a:pPr algn="just"/>
            <a:r>
              <a:rPr lang="ru-RU" dirty="0"/>
              <a:t>је дужан да обезбеди заштиту детета и ученика од произвољног или незаконитог мешања у његову приватност, породицу, дом или преписку, као и заштиту од незаконитих напада на његову част и углед.</a:t>
            </a:r>
          </a:p>
          <a:p>
            <a:pPr algn="just"/>
            <a:r>
              <a:rPr lang="ru-RU" dirty="0"/>
              <a:t>Запослени не сме својим понашањем да изазове или допринесе насиљу, злостављању и занемаривању (на пример: непоштовање личности и права детета и ученика, недоследност у поступању, необјективно оцењивање и др.).</a:t>
            </a:r>
          </a:p>
          <a:p>
            <a:endParaRPr lang="sr-Latn-RS" dirty="0"/>
          </a:p>
        </p:txBody>
      </p:sp>
    </p:spTree>
    <p:extLst>
      <p:ext uri="{BB962C8B-B14F-4D97-AF65-F5344CB8AC3E}">
        <p14:creationId xmlns:p14="http://schemas.microsoft.com/office/powerpoint/2010/main" val="137737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Ученици</a:t>
            </a:r>
            <a:endParaRPr lang="sr-Latn-RS" dirty="0"/>
          </a:p>
        </p:txBody>
      </p:sp>
      <p:sp>
        <p:nvSpPr>
          <p:cNvPr id="3" name="Content Placeholder 2"/>
          <p:cNvSpPr>
            <a:spLocks noGrp="1"/>
          </p:cNvSpPr>
          <p:nvPr>
            <p:ph idx="1"/>
          </p:nvPr>
        </p:nvSpPr>
        <p:spPr/>
        <p:txBody>
          <a:bodyPr>
            <a:normAutofit fontScale="77500" lnSpcReduction="20000"/>
          </a:bodyPr>
          <a:lstStyle/>
          <a:p>
            <a:pPr algn="just"/>
            <a:r>
              <a:rPr lang="ru-RU" dirty="0"/>
              <a:t>обавезни су да: </a:t>
            </a:r>
            <a:endParaRPr lang="ru-RU" dirty="0" smtClean="0"/>
          </a:p>
          <a:p>
            <a:pPr algn="just"/>
            <a:r>
              <a:rPr lang="ru-RU" dirty="0" smtClean="0"/>
              <a:t>уважавају </a:t>
            </a:r>
            <a:r>
              <a:rPr lang="ru-RU" dirty="0"/>
              <a:t>и поштују личност других – деце, ученика, запослених, родитеља и трећих лица; </a:t>
            </a:r>
            <a:endParaRPr lang="ru-RU" dirty="0" smtClean="0"/>
          </a:p>
          <a:p>
            <a:pPr algn="just"/>
            <a:r>
              <a:rPr lang="ru-RU" dirty="0" smtClean="0"/>
              <a:t>поштују </a:t>
            </a:r>
            <a:r>
              <a:rPr lang="ru-RU" dirty="0"/>
              <a:t>правила установе и све оне акте којима се уређују њихова права, обавезе и одговорности; </a:t>
            </a:r>
            <a:endParaRPr lang="ru-RU" dirty="0" smtClean="0"/>
          </a:p>
          <a:p>
            <a:pPr algn="just"/>
            <a:r>
              <a:rPr lang="ru-RU" dirty="0" smtClean="0"/>
              <a:t>активно </a:t>
            </a:r>
            <a:r>
              <a:rPr lang="ru-RU" dirty="0"/>
              <a:t>учествују у раду одељењске заједнице; </a:t>
            </a:r>
            <a:endParaRPr lang="ru-RU" dirty="0" smtClean="0"/>
          </a:p>
          <a:p>
            <a:pPr algn="just"/>
            <a:r>
              <a:rPr lang="ru-RU" dirty="0" smtClean="0">
                <a:solidFill>
                  <a:srgbClr val="FF0000"/>
                </a:solidFill>
              </a:rPr>
              <a:t>пружају </a:t>
            </a:r>
            <a:r>
              <a:rPr lang="ru-RU" dirty="0">
                <a:solidFill>
                  <a:srgbClr val="FF0000"/>
                </a:solidFill>
              </a:rPr>
              <a:t>вршњачку подршку</a:t>
            </a:r>
            <a:r>
              <a:rPr lang="ru-RU" dirty="0"/>
              <a:t>; </a:t>
            </a:r>
            <a:endParaRPr lang="ru-RU" dirty="0" smtClean="0"/>
          </a:p>
          <a:p>
            <a:pPr algn="just"/>
            <a:r>
              <a:rPr lang="ru-RU" dirty="0" smtClean="0"/>
              <a:t>као </a:t>
            </a:r>
            <a:r>
              <a:rPr lang="ru-RU" dirty="0"/>
              <a:t>чланови ученичког парламента и школског одбора, посебно доприносе и учествују у превентивним активностима</a:t>
            </a:r>
            <a:r>
              <a:rPr lang="ru-RU" dirty="0" smtClean="0"/>
              <a:t>;</a:t>
            </a:r>
          </a:p>
          <a:p>
            <a:pPr algn="just"/>
            <a:r>
              <a:rPr lang="ru-RU" dirty="0" smtClean="0"/>
              <a:t> </a:t>
            </a:r>
            <a:r>
              <a:rPr lang="ru-RU" dirty="0"/>
              <a:t>својим понашањем не изазивају, доприносе или учествују у насиљу и злостављању.</a:t>
            </a:r>
            <a:endParaRPr lang="sr-Latn-RS" dirty="0"/>
          </a:p>
        </p:txBody>
      </p:sp>
    </p:spTree>
    <p:extLst>
      <p:ext uri="{BB962C8B-B14F-4D97-AF65-F5344CB8AC3E}">
        <p14:creationId xmlns:p14="http://schemas.microsoft.com/office/powerpoint/2010/main" val="78484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Родитељ</a:t>
            </a:r>
            <a:endParaRPr lang="sr-Latn-RS" dirty="0"/>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pPr marL="0" indent="0" algn="just">
              <a:buNone/>
            </a:pPr>
            <a:r>
              <a:rPr lang="ru-RU" dirty="0"/>
              <a:t>је дужан да, у најбољем интересу детета и ученика: </a:t>
            </a:r>
            <a:endParaRPr lang="ru-RU" dirty="0" smtClean="0"/>
          </a:p>
          <a:p>
            <a:pPr algn="just"/>
            <a:r>
              <a:rPr lang="ru-RU" dirty="0" smtClean="0"/>
              <a:t>сарађује </a:t>
            </a:r>
            <a:r>
              <a:rPr lang="ru-RU" dirty="0"/>
              <a:t>са установом; </a:t>
            </a:r>
            <a:endParaRPr lang="ru-RU" dirty="0" smtClean="0"/>
          </a:p>
          <a:p>
            <a:pPr algn="just"/>
            <a:r>
              <a:rPr lang="ru-RU" dirty="0" smtClean="0"/>
              <a:t>учествује </a:t>
            </a:r>
            <a:r>
              <a:rPr lang="ru-RU" dirty="0"/>
              <a:t>у превентивним мерама и активностима; </a:t>
            </a:r>
            <a:endParaRPr lang="ru-RU" dirty="0" smtClean="0"/>
          </a:p>
          <a:p>
            <a:pPr algn="just"/>
            <a:r>
              <a:rPr lang="ru-RU" dirty="0" smtClean="0"/>
              <a:t>уважава </a:t>
            </a:r>
            <a:r>
              <a:rPr lang="ru-RU" dirty="0"/>
              <a:t>и поштује личност свог детета, друге деце и ученика, запослених других родитеља и трећих лица.</a:t>
            </a:r>
          </a:p>
          <a:p>
            <a:pPr algn="just"/>
            <a:r>
              <a:rPr lang="ru-RU" dirty="0"/>
              <a:t>Родитељ не сме својим понашањем у установи да изазове или допринесе појави насиља, злостављања и занемаривања према детету, ученику, запосленом, другом родитељу и трећим лицима, а када то учини директор је дужан да одмах о томе обавести јавног тужиоца и полицију, а </a:t>
            </a:r>
            <a:r>
              <a:rPr lang="ru-RU" dirty="0">
                <a:solidFill>
                  <a:srgbClr val="FF0000"/>
                </a:solidFill>
              </a:rPr>
              <a:t>након тога електронским путем надлежну школску управу.</a:t>
            </a:r>
          </a:p>
          <a:p>
            <a:endParaRPr lang="sr-Latn-RS" dirty="0"/>
          </a:p>
        </p:txBody>
      </p:sp>
    </p:spTree>
    <p:extLst>
      <p:ext uri="{BB962C8B-B14F-4D97-AF65-F5344CB8AC3E}">
        <p14:creationId xmlns:p14="http://schemas.microsoft.com/office/powerpoint/2010/main" val="1882309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ru-RU" dirty="0"/>
              <a:t>Родитељ има обавезу и одговорност, у складу са законом којим се уређују основане система образовања и васпитања, да на позив школе узме активно учешће у свим облицима васпитног рада са учеником, односно да сарађује са школом у поступку заштите ученика од насиља. </a:t>
            </a:r>
            <a:endParaRPr lang="ru-RU" dirty="0" smtClean="0"/>
          </a:p>
          <a:p>
            <a:pPr algn="just"/>
            <a:r>
              <a:rPr lang="ru-RU" dirty="0" smtClean="0">
                <a:solidFill>
                  <a:srgbClr val="FF0000"/>
                </a:solidFill>
              </a:rPr>
              <a:t>Ако </a:t>
            </a:r>
            <a:r>
              <a:rPr lang="ru-RU" dirty="0">
                <a:solidFill>
                  <a:srgbClr val="FF0000"/>
                </a:solidFill>
              </a:rPr>
              <a:t>се родитељ не одазове на позив школе, у складу са законом школа подноси прекршајну, односно кривичну пријаву за утврђивање одговорности родитеља и обраћа се надлежном центру за социјални рад да против родитеља предузме мере из своје надлежности.</a:t>
            </a:r>
          </a:p>
          <a:p>
            <a:endParaRPr lang="sr-Latn-RS" dirty="0"/>
          </a:p>
        </p:txBody>
      </p:sp>
    </p:spTree>
    <p:extLst>
      <p:ext uri="{BB962C8B-B14F-4D97-AF65-F5344CB8AC3E}">
        <p14:creationId xmlns:p14="http://schemas.microsoft.com/office/powerpoint/2010/main" val="4288175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ru-RU" dirty="0"/>
              <a:t>Програм заштите од насиља, злостављања и занемаривања</a:t>
            </a:r>
            <a:endParaRPr lang="sr-Latn-RS" dirty="0"/>
          </a:p>
        </p:txBody>
      </p:sp>
    </p:spTree>
    <p:extLst>
      <p:ext uri="{BB962C8B-B14F-4D97-AF65-F5344CB8AC3E}">
        <p14:creationId xmlns:p14="http://schemas.microsoft.com/office/powerpoint/2010/main" val="634950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r>
              <a:rPr lang="ru-RU" dirty="0"/>
              <a:t>Превенција насиља, злостављања и занемаривања, као један од приоритета у остваривању образовно-васпитног рада </a:t>
            </a:r>
            <a:r>
              <a:rPr lang="ru-RU" b="1" dirty="0"/>
              <a:t>планира се развојним планом и саставни је део годишњег плана рада. </a:t>
            </a:r>
            <a:endParaRPr lang="ru-RU" b="1" dirty="0" smtClean="0"/>
          </a:p>
          <a:p>
            <a:pPr algn="just"/>
            <a:r>
              <a:rPr lang="ru-RU" dirty="0">
                <a:solidFill>
                  <a:srgbClr val="0070C0"/>
                </a:solidFill>
              </a:rPr>
              <a:t>Програм заштите утврђује се на основу анализе стања безбедности, односно свих аспеката школске средине, присутности различитих облика и интензитета насиља, злостављања и занемаривања  , специфичности установе и резултата самовредновања и вредновања квалитета рада установе. </a:t>
            </a:r>
            <a:endParaRPr lang="ru-RU" dirty="0" smtClean="0">
              <a:solidFill>
                <a:srgbClr val="0070C0"/>
              </a:solidFill>
            </a:endParaRPr>
          </a:p>
          <a:p>
            <a:pPr algn="just"/>
            <a:r>
              <a:rPr lang="ru-RU" dirty="0" smtClean="0"/>
              <a:t>Програмом </a:t>
            </a:r>
            <a:r>
              <a:rPr lang="ru-RU" dirty="0"/>
              <a:t>заштите дефинишу се превентивне и интервентне активности, одговорна лица и временска динамика њиховог остваривања.</a:t>
            </a:r>
            <a:endParaRPr lang="sr-Latn-RS" dirty="0"/>
          </a:p>
        </p:txBody>
      </p:sp>
    </p:spTree>
    <p:extLst>
      <p:ext uri="{BB962C8B-B14F-4D97-AF65-F5344CB8AC3E}">
        <p14:creationId xmlns:p14="http://schemas.microsoft.com/office/powerpoint/2010/main" val="519239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Програм заштите садржи:</a:t>
            </a:r>
            <a:endParaRPr lang="sr-Latn-RS" dirty="0"/>
          </a:p>
        </p:txBody>
      </p:sp>
      <p:sp>
        <p:nvSpPr>
          <p:cNvPr id="3" name="Content Placeholder 2"/>
          <p:cNvSpPr>
            <a:spLocks noGrp="1"/>
          </p:cNvSpPr>
          <p:nvPr>
            <p:ph idx="1"/>
          </p:nvPr>
        </p:nvSpPr>
        <p:spPr/>
        <p:txBody>
          <a:bodyPr>
            <a:normAutofit fontScale="70000" lnSpcReduction="20000"/>
          </a:bodyPr>
          <a:lstStyle/>
          <a:p>
            <a:pPr algn="just"/>
            <a:r>
              <a:rPr lang="ru-RU" dirty="0"/>
              <a:t>1) начине на који се превентивне мере и активности уграђују у свакодневни живот и рад установе (васпитне, наставне и ваннаставне активности), на свим нивоима (појединац, васпитна група, одељењска заједница, ученички парламент, стручни органи, тела и тимови, родитељски састанци, родитељи – индивидуално и групно, савет родитеља);</a:t>
            </a:r>
          </a:p>
          <a:p>
            <a:pPr algn="just"/>
            <a:r>
              <a:rPr lang="ru-RU" dirty="0"/>
              <a:t>2) стручно усавршавање запослених ради унапређивања компетенција запослених за превентивни рад, благовремено уочавање, препознавање, реаговање на насиље, злостављање и занемаривање;</a:t>
            </a:r>
          </a:p>
          <a:p>
            <a:pPr algn="just"/>
            <a:r>
              <a:rPr lang="ru-RU" dirty="0"/>
              <a:t>3) начине информисања о обавезама и одговорностима у области заштите од насиља, злостављања и занемаривања;</a:t>
            </a:r>
          </a:p>
          <a:p>
            <a:pPr algn="just"/>
            <a:r>
              <a:rPr lang="ru-RU" dirty="0"/>
              <a:t>4) подстицање и оспособљавање ученика за активно учествовање у раду одељењске заједнице, ученичког парламента, школског одбора и стручних органа установе;</a:t>
            </a:r>
          </a:p>
          <a:p>
            <a:pPr algn="just"/>
            <a:endParaRPr lang="sr-Latn-RS" dirty="0"/>
          </a:p>
        </p:txBody>
      </p:sp>
    </p:spTree>
    <p:extLst>
      <p:ext uri="{BB962C8B-B14F-4D97-AF65-F5344CB8AC3E}">
        <p14:creationId xmlns:p14="http://schemas.microsoft.com/office/powerpoint/2010/main" val="66780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sr-Cyrl-RS" dirty="0" smtClean="0"/>
              <a:t>Подсетник</a:t>
            </a:r>
            <a:endParaRPr lang="sr-Latn-RS" dirty="0"/>
          </a:p>
        </p:txBody>
      </p:sp>
      <p:sp>
        <p:nvSpPr>
          <p:cNvPr id="3" name="Content Placeholder 2"/>
          <p:cNvSpPr>
            <a:spLocks noGrp="1"/>
          </p:cNvSpPr>
          <p:nvPr>
            <p:ph idx="1"/>
          </p:nvPr>
        </p:nvSpPr>
        <p:spPr/>
        <p:txBody>
          <a:bodyPr>
            <a:normAutofit fontScale="92500"/>
          </a:bodyPr>
          <a:lstStyle/>
          <a:p>
            <a:pPr algn="just"/>
            <a:r>
              <a:rPr lang="sr-Cyrl-RS" dirty="0" smtClean="0"/>
              <a:t>МПНиТР је у сарадњи са УНИЦЕФ-ом и ЦИП-ом издало приручник за школе „Ка сигурном и подстицајном школском окружењу“ и приручник за васпитаче „Вртић као сигурно и подстицајно окружење за учење и развој деце“</a:t>
            </a:r>
          </a:p>
          <a:p>
            <a:pPr algn="just"/>
            <a:r>
              <a:rPr lang="sr-Cyrl-RS" dirty="0" smtClean="0"/>
              <a:t>Приручници садрже предлоге превентивних активности за спречавање насиља у раду са ученицима, родитељима и наставницима</a:t>
            </a:r>
            <a:endParaRPr lang="sr-Latn-RS" dirty="0"/>
          </a:p>
        </p:txBody>
      </p:sp>
    </p:spTree>
    <p:extLst>
      <p:ext uri="{BB962C8B-B14F-4D97-AF65-F5344CB8AC3E}">
        <p14:creationId xmlns:p14="http://schemas.microsoft.com/office/powerpoint/2010/main" val="2741782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algn="just"/>
            <a:r>
              <a:rPr lang="ru-RU" dirty="0"/>
              <a:t>5) садржаје и начине за појачан васпитни рад ради развијања самоодговорног и друштвено одговорног понашања;</a:t>
            </a:r>
          </a:p>
          <a:p>
            <a:pPr algn="just"/>
            <a:r>
              <a:rPr lang="ru-RU" dirty="0"/>
              <a:t>6) поступке за рано препознавање ризика од насиља, злостављања и занемаривања;</a:t>
            </a:r>
          </a:p>
          <a:p>
            <a:pPr algn="just"/>
            <a:r>
              <a:rPr lang="ru-RU" dirty="0"/>
              <a:t>7) начине реаговања на насиље, злостављање и занемаривање, улоге и одговорности и поступање у интервенцији када постоји сумња или се оно догађа;</a:t>
            </a:r>
          </a:p>
          <a:p>
            <a:pPr algn="just"/>
            <a:r>
              <a:rPr lang="ru-RU" dirty="0"/>
              <a:t>8) облике и садржаје рада са свом децом и ученицима, односно онима који трпе, чине или су сведоци насиља, злостављања и занемаривања;</a:t>
            </a:r>
          </a:p>
          <a:p>
            <a:pPr algn="just"/>
            <a:r>
              <a:rPr lang="ru-RU" dirty="0"/>
              <a:t>9) начине, облике и садржаје сарадње са породицом, јединицом локалне самоуправе, надлежном организационом јединицом полиције (у даљем тексту: полиција), центром за социјални рад, здравственом службом, правосудним органима и др.;</a:t>
            </a:r>
          </a:p>
          <a:p>
            <a:endParaRPr lang="sr-Latn-RS" dirty="0"/>
          </a:p>
        </p:txBody>
      </p:sp>
    </p:spTree>
    <p:extLst>
      <p:ext uri="{BB962C8B-B14F-4D97-AF65-F5344CB8AC3E}">
        <p14:creationId xmlns:p14="http://schemas.microsoft.com/office/powerpoint/2010/main" val="1046917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400" dirty="0"/>
              <a:t>10) начине праћења, вредновања и извештавања органа установе о остваривању и ефектима програма заштите, а нарочито, у односу на:</a:t>
            </a:r>
            <a:endParaRPr lang="sr-Latn-RS" sz="2400" dirty="0"/>
          </a:p>
        </p:txBody>
      </p:sp>
      <p:sp>
        <p:nvSpPr>
          <p:cNvPr id="3" name="Content Placeholder 2"/>
          <p:cNvSpPr>
            <a:spLocks noGrp="1"/>
          </p:cNvSpPr>
          <p:nvPr>
            <p:ph idx="1"/>
          </p:nvPr>
        </p:nvSpPr>
        <p:spPr/>
        <p:txBody>
          <a:bodyPr>
            <a:normAutofit fontScale="70000" lnSpcReduction="20000"/>
          </a:bodyPr>
          <a:lstStyle/>
          <a:p>
            <a:r>
              <a:rPr lang="ru-RU" dirty="0"/>
              <a:t>(1) учесталост инцидентних ситуација и број пријава;</a:t>
            </a:r>
          </a:p>
          <a:p>
            <a:r>
              <a:rPr lang="ru-RU" dirty="0"/>
              <a:t>(2) заступљеност различитих облика и нивоа насиља, злостављања и занемаривања;</a:t>
            </a:r>
          </a:p>
          <a:p>
            <a:r>
              <a:rPr lang="ru-RU" dirty="0"/>
              <a:t>(3) број повреда;</a:t>
            </a:r>
          </a:p>
          <a:p>
            <a:r>
              <a:rPr lang="ru-RU" dirty="0"/>
              <a:t>(4) учесталост и број васпитно-дисциплинских поступака против ученика и дисциплинских поступака против запослених;</a:t>
            </a:r>
          </a:p>
          <a:p>
            <a:r>
              <a:rPr lang="ru-RU" dirty="0"/>
              <a:t>(4а) </a:t>
            </a:r>
            <a:r>
              <a:rPr lang="ru-RU" dirty="0">
                <a:solidFill>
                  <a:srgbClr val="FF0000"/>
                </a:solidFill>
              </a:rPr>
              <a:t>број и ефекте оперативних планова заштите</a:t>
            </a:r>
            <a:r>
              <a:rPr lang="ru-RU" dirty="0"/>
              <a:t>;</a:t>
            </a:r>
          </a:p>
          <a:p>
            <a:r>
              <a:rPr lang="ru-RU" dirty="0"/>
              <a:t>(5) остварене обуке у превенцији насиља, злостављања и занемаривања и потребе даљег усавршавања;</a:t>
            </a:r>
          </a:p>
          <a:p>
            <a:r>
              <a:rPr lang="ru-RU" dirty="0"/>
              <a:t>(6) број и ефекте акција које промовишу сарадњу, разумевање и помоћ вршњака;</a:t>
            </a:r>
          </a:p>
          <a:p>
            <a:r>
              <a:rPr lang="ru-RU" dirty="0"/>
              <a:t>(7) степен и квалитет укључености родитеља у живот и рад установе;</a:t>
            </a:r>
          </a:p>
          <a:p>
            <a:endParaRPr lang="sr-Latn-RS" dirty="0"/>
          </a:p>
        </p:txBody>
      </p:sp>
    </p:spTree>
    <p:extLst>
      <p:ext uri="{BB962C8B-B14F-4D97-AF65-F5344CB8AC3E}">
        <p14:creationId xmlns:p14="http://schemas.microsoft.com/office/powerpoint/2010/main" val="1723938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765300"/>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ru-RU" dirty="0"/>
              <a:t>Тим за заштиту од дискриминације, насиља, злостављања и занемаривања</a:t>
            </a:r>
            <a:endParaRPr lang="sr-Latn-RS" dirty="0"/>
          </a:p>
        </p:txBody>
      </p:sp>
    </p:spTree>
    <p:extLst>
      <p:ext uri="{BB962C8B-B14F-4D97-AF65-F5344CB8AC3E}">
        <p14:creationId xmlns:p14="http://schemas.microsoft.com/office/powerpoint/2010/main" val="2679470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lgn="just"/>
            <a:r>
              <a:rPr lang="ru-RU" dirty="0"/>
              <a:t>Чланове и руководиоца тима за заштиту одређује директор установе из реда запослених (наставник, васпитач, стручни сарадник, секретар и др</a:t>
            </a:r>
            <a:r>
              <a:rPr lang="ru-RU" dirty="0" smtClean="0"/>
              <a:t>.).</a:t>
            </a:r>
          </a:p>
          <a:p>
            <a:pPr algn="just"/>
            <a:r>
              <a:rPr lang="ru-RU" dirty="0" smtClean="0"/>
              <a:t> </a:t>
            </a:r>
            <a:r>
              <a:rPr lang="ru-RU" dirty="0"/>
              <a:t>Број и састав чланова тима за заштиту зависе од специфичности установе </a:t>
            </a:r>
            <a:endParaRPr lang="ru-RU" dirty="0" smtClean="0"/>
          </a:p>
          <a:p>
            <a:pPr algn="just"/>
            <a:r>
              <a:rPr lang="ru-RU" dirty="0" smtClean="0"/>
              <a:t>Директор </a:t>
            </a:r>
            <a:r>
              <a:rPr lang="ru-RU" dirty="0"/>
              <a:t>одређује, психолога, педагога или, изузетно, другог запосленог – члана тима за заштиту, као одговорног за вођење и чување документације о свим ситуацијама насиља, злостављања и занемаривања у којима тим за заштиту учествује. </a:t>
            </a:r>
            <a:endParaRPr lang="ru-RU" dirty="0" smtClean="0"/>
          </a:p>
          <a:p>
            <a:pPr algn="just"/>
            <a:r>
              <a:rPr lang="ru-RU" dirty="0" smtClean="0"/>
              <a:t>Установа </a:t>
            </a:r>
            <a:r>
              <a:rPr lang="ru-RU" dirty="0"/>
              <a:t>може да укључи у тим за заштиту представнике родитеља и локалне заједнице, ученичког парламента и по потреби одговарајуће </a:t>
            </a:r>
            <a:r>
              <a:rPr lang="ru-RU" dirty="0" smtClean="0"/>
              <a:t>стручњаке.</a:t>
            </a:r>
            <a:endParaRPr lang="sr-Latn-RS" dirty="0"/>
          </a:p>
        </p:txBody>
      </p:sp>
    </p:spTree>
    <p:extLst>
      <p:ext uri="{BB962C8B-B14F-4D97-AF65-F5344CB8AC3E}">
        <p14:creationId xmlns:p14="http://schemas.microsoft.com/office/powerpoint/2010/main" val="1797659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lstStyle/>
          <a:p>
            <a:r>
              <a:rPr lang="ru-RU" dirty="0"/>
              <a:t>Када тим разматра конкретне ситуације насиља у обавези је да поступа у складу са законом којим се уређује заштита података о личности</a:t>
            </a:r>
            <a:r>
              <a:rPr lang="ru-RU" dirty="0" smtClean="0"/>
              <a:t>.</a:t>
            </a:r>
            <a:endParaRPr lang="ru-RU" dirty="0"/>
          </a:p>
        </p:txBody>
      </p:sp>
    </p:spTree>
    <p:extLst>
      <p:ext uri="{BB962C8B-B14F-4D97-AF65-F5344CB8AC3E}">
        <p14:creationId xmlns:p14="http://schemas.microsoft.com/office/powerpoint/2010/main" val="3009341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Задаци тима за заштиту </a:t>
            </a:r>
            <a:br>
              <a:rPr lang="ru-RU" dirty="0"/>
            </a:br>
            <a:endParaRPr lang="sr-Latn-RS" dirty="0"/>
          </a:p>
        </p:txBody>
      </p:sp>
      <p:sp>
        <p:nvSpPr>
          <p:cNvPr id="3" name="Content Placeholder 2"/>
          <p:cNvSpPr>
            <a:spLocks noGrp="1"/>
          </p:cNvSpPr>
          <p:nvPr>
            <p:ph idx="1"/>
          </p:nvPr>
        </p:nvSpPr>
        <p:spPr/>
        <p:txBody>
          <a:bodyPr>
            <a:normAutofit fontScale="70000" lnSpcReduction="20000"/>
          </a:bodyPr>
          <a:lstStyle/>
          <a:p>
            <a:pPr algn="just"/>
            <a:r>
              <a:rPr lang="ru-RU" dirty="0">
                <a:solidFill>
                  <a:srgbClr val="FF0000"/>
                </a:solidFill>
              </a:rPr>
              <a:t>1) припрема програм заштите у складу са специфичностима установе и утврђеним мерама за унапређивање на основу анализе стања;</a:t>
            </a:r>
          </a:p>
          <a:p>
            <a:pPr algn="just"/>
            <a:r>
              <a:rPr lang="ru-RU" dirty="0"/>
              <a:t>2) информише децу и ученике, запослене и родитеље о планираним активностима и могућности тражења подршке и помоћи од тима за заштиту;</a:t>
            </a:r>
          </a:p>
          <a:p>
            <a:pPr algn="just"/>
            <a:r>
              <a:rPr lang="ru-RU" dirty="0"/>
              <a:t>3) учествује у обукама и пројектима за развијање компетенција запослених потребних за превенцију и интервенцију у ситуацијама насиља, злостављања и занемаривања;</a:t>
            </a:r>
          </a:p>
          <a:p>
            <a:pPr algn="just"/>
            <a:r>
              <a:rPr lang="ru-RU" dirty="0"/>
              <a:t>4) предлаже мере за превенцију и заштиту, организује консултације и учествује у процени ризика и доношењу одлука о поступцима у случајевима сумње или дешавања насиља, злостављања и занемаривања;</a:t>
            </a:r>
          </a:p>
          <a:p>
            <a:endParaRPr lang="sr-Latn-RS" dirty="0"/>
          </a:p>
        </p:txBody>
      </p:sp>
    </p:spTree>
    <p:extLst>
      <p:ext uri="{BB962C8B-B14F-4D97-AF65-F5344CB8AC3E}">
        <p14:creationId xmlns:p14="http://schemas.microsoft.com/office/powerpoint/2010/main" val="4196698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ru-RU" dirty="0"/>
              <a:t>5) укључује родитеље у превентивне и интервентне мере и активности;</a:t>
            </a:r>
          </a:p>
          <a:p>
            <a:pPr algn="just"/>
            <a:r>
              <a:rPr lang="ru-RU" dirty="0"/>
              <a:t>6) прати и процењује ефекте предузетих мера за заштиту деце и ученика и даје одговарајуће предлоге директору;</a:t>
            </a:r>
          </a:p>
          <a:p>
            <a:pPr algn="just"/>
            <a:r>
              <a:rPr lang="ru-RU" dirty="0"/>
              <a:t>7) сарађује са стручњацима из других надлежних органа, организација, служби и медија ради свеобухватне заштите деце и ученика од насиља, злостављања и занемаривања;</a:t>
            </a:r>
          </a:p>
          <a:p>
            <a:pPr algn="just"/>
            <a:r>
              <a:rPr lang="ru-RU" dirty="0"/>
              <a:t>8) води и чува документацију;</a:t>
            </a:r>
          </a:p>
          <a:p>
            <a:pPr algn="just"/>
            <a:r>
              <a:rPr lang="ru-RU" dirty="0"/>
              <a:t>9) извештава стручна тела и орган управљања.</a:t>
            </a:r>
          </a:p>
          <a:p>
            <a:endParaRPr lang="sr-Latn-RS" dirty="0"/>
          </a:p>
        </p:txBody>
      </p:sp>
    </p:spTree>
    <p:extLst>
      <p:ext uri="{BB962C8B-B14F-4D97-AF65-F5344CB8AC3E}">
        <p14:creationId xmlns:p14="http://schemas.microsoft.com/office/powerpoint/2010/main" val="2729750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sr-Cyrl-CS" dirty="0"/>
              <a:t>ИНТЕРВЕНТНЕ АКТИВНОСТИ</a:t>
            </a:r>
            <a:endParaRPr lang="sr-Latn-RS" dirty="0"/>
          </a:p>
        </p:txBody>
      </p:sp>
    </p:spTree>
    <p:extLst>
      <p:ext uri="{BB962C8B-B14F-4D97-AF65-F5344CB8AC3E}">
        <p14:creationId xmlns:p14="http://schemas.microsoft.com/office/powerpoint/2010/main" val="1209963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Интервенцију у одговору на насиље, злостављање и занемаривање чине мере и активности којима се оно зауставља, осигурава безбедност учесника (оних који трпе, чине или сведоче), смањује ризик од понављања, ублажавају последице за све учеснике и прате ефекти предузетих мера.</a:t>
            </a:r>
            <a:endParaRPr lang="sr-Latn-RS" dirty="0"/>
          </a:p>
        </p:txBody>
      </p:sp>
    </p:spTree>
    <p:extLst>
      <p:ext uri="{BB962C8B-B14F-4D97-AF65-F5344CB8AC3E}">
        <p14:creationId xmlns:p14="http://schemas.microsoft.com/office/powerpoint/2010/main" val="1731308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1">
            <a:schemeClr val="accent6"/>
          </a:lnRef>
          <a:fillRef idx="2">
            <a:schemeClr val="accent6"/>
          </a:fillRef>
          <a:effectRef idx="1">
            <a:schemeClr val="accent6"/>
          </a:effectRef>
          <a:fontRef idx="minor">
            <a:schemeClr val="dk1"/>
          </a:fontRef>
        </p:style>
        <p:txBody>
          <a:bodyPr/>
          <a:lstStyle/>
          <a:p>
            <a:pPr algn="just"/>
            <a:r>
              <a:rPr lang="ru-RU" dirty="0"/>
              <a:t>Установа је дужна да интервенише увек када постоји сумња или сазнање да дете и ученик трпи насиље, злостављање и занемаривање, без обзира на то где се оно догодило, где се догађа или где се припрема.</a:t>
            </a:r>
            <a:endParaRPr lang="sr-Latn-RS" dirty="0"/>
          </a:p>
        </p:txBody>
      </p:sp>
    </p:spTree>
    <p:extLst>
      <p:ext uri="{BB962C8B-B14F-4D97-AF65-F5344CB8AC3E}">
        <p14:creationId xmlns:p14="http://schemas.microsoft.com/office/powerpoint/2010/main" val="285718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ra\Desktop\download.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0" y="1419106"/>
            <a:ext cx="3200400" cy="456227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ra\Desktop\vrtic_kao_podsticajno okruzenj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81599" y="1447800"/>
            <a:ext cx="3192399"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545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solidFill>
                  <a:srgbClr val="FF0000"/>
                </a:solidFill>
              </a:rPr>
              <a:t>Заштита запослених</a:t>
            </a:r>
            <a:endParaRPr lang="sr-Latn-R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ru-RU" dirty="0">
                <a:solidFill>
                  <a:srgbClr val="FF0000"/>
                </a:solidFill>
              </a:rPr>
              <a:t>Установа је дужна да интервенише увек када постоји сумња или сазнање да запослени трпи насиље од стране ученика, родитеља или трећег лица у установи или за време организовања активности установе.</a:t>
            </a:r>
          </a:p>
          <a:p>
            <a:pPr algn="just"/>
            <a:r>
              <a:rPr lang="ru-RU" dirty="0"/>
              <a:t>Када је ученик починилац насиља према запосленом, директор је дужан да одмах обавести родитеља и центар за социјални рад; да покрене васпитно-дисциплински поступак, и да изрекне васпитно-дисциплинску меру, у складу са законом, а ако постоје елементи кривичног дела или прекршаја, пријаву поднесе надлежном јавном тужилаштву односно прекршајном суду.</a:t>
            </a:r>
          </a:p>
          <a:p>
            <a:pPr algn="just"/>
            <a:r>
              <a:rPr lang="ru-RU" dirty="0"/>
              <a:t>Када је родитељ или треће лице починилац насиља према запосленом директор је дужан да одмах обавести јавног тужиоца и </a:t>
            </a:r>
            <a:r>
              <a:rPr lang="ru-RU" dirty="0" smtClean="0"/>
              <a:t>полицију.</a:t>
            </a:r>
            <a:endParaRPr lang="ru-RU" dirty="0"/>
          </a:p>
          <a:p>
            <a:pPr algn="just"/>
            <a:endParaRPr lang="sr-Latn-RS" dirty="0"/>
          </a:p>
        </p:txBody>
      </p:sp>
    </p:spTree>
    <p:extLst>
      <p:ext uri="{BB962C8B-B14F-4D97-AF65-F5344CB8AC3E}">
        <p14:creationId xmlns:p14="http://schemas.microsoft.com/office/powerpoint/2010/main" val="310427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765300"/>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ru-RU" dirty="0"/>
              <a:t>Разврставање насиља, злостављања и занемаривања по нивоима</a:t>
            </a:r>
            <a:endParaRPr lang="sr-Latn-RS" dirty="0"/>
          </a:p>
        </p:txBody>
      </p:sp>
    </p:spTree>
    <p:extLst>
      <p:ext uri="{BB962C8B-B14F-4D97-AF65-F5344CB8AC3E}">
        <p14:creationId xmlns:p14="http://schemas.microsoft.com/office/powerpoint/2010/main" val="3953865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Процена нивоа насиља се доноси на основу анализе интензитета, степена ризика, трајања и учесталости понашања, последица, броја учесника, узраста и карактеристика развојног периода детета, односно ученика</a:t>
            </a:r>
            <a:endParaRPr lang="sr-Latn-RS" dirty="0"/>
          </a:p>
        </p:txBody>
      </p:sp>
    </p:spTree>
    <p:extLst>
      <p:ext uri="{BB962C8B-B14F-4D97-AF65-F5344CB8AC3E}">
        <p14:creationId xmlns:p14="http://schemas.microsoft.com/office/powerpoint/2010/main" val="2509152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ru-RU" dirty="0">
                <a:solidFill>
                  <a:srgbClr val="FF0000"/>
                </a:solidFill>
              </a:rPr>
              <a:t>На предшколском узрасту у складу са развојним карактеристикама узраста говоримо о сукобима међу децом и агресивном понашању. </a:t>
            </a:r>
            <a:endParaRPr lang="ru-RU" dirty="0" smtClean="0">
              <a:solidFill>
                <a:srgbClr val="FF0000"/>
              </a:solidFill>
            </a:endParaRPr>
          </a:p>
          <a:p>
            <a:pPr algn="just"/>
            <a:r>
              <a:rPr lang="ru-RU" dirty="0" smtClean="0"/>
              <a:t>Тим </a:t>
            </a:r>
            <a:r>
              <a:rPr lang="ru-RU" dirty="0"/>
              <a:t>за заштиту детета у предшколској установи приликом анализе ситуације и доношења плана активности у раду са дететом и породицом узима у обзир учесталост понашања, трајање, интензитет, последице, степен ризика по учеснике ситуације, карактеристике развојног периода и индивидуалне карактеристике </a:t>
            </a:r>
            <a:r>
              <a:rPr lang="ru-RU" dirty="0" smtClean="0"/>
              <a:t>.</a:t>
            </a:r>
            <a:endParaRPr lang="sr-Latn-RS" dirty="0"/>
          </a:p>
        </p:txBody>
      </p:sp>
    </p:spTree>
    <p:extLst>
      <p:ext uri="{BB962C8B-B14F-4D97-AF65-F5344CB8AC3E}">
        <p14:creationId xmlns:p14="http://schemas.microsoft.com/office/powerpoint/2010/main" val="4229804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gn="just"/>
            <a:r>
              <a:rPr lang="ru-RU" dirty="0">
                <a:solidFill>
                  <a:srgbClr val="FF0000"/>
                </a:solidFill>
              </a:rPr>
              <a:t>У реализацију плана активности укључује се родитељ детета</a:t>
            </a:r>
            <a:r>
              <a:rPr lang="ru-RU" dirty="0"/>
              <a:t>. Уколико укључивање породице није у најбољем интересу детета, установа на основу стручног мишљења Тима за заштиту укључује надлежни центар за </a:t>
            </a:r>
            <a:r>
              <a:rPr lang="ru-RU" dirty="0" smtClean="0"/>
              <a:t>социјални </a:t>
            </a:r>
            <a:r>
              <a:rPr lang="ru-RU" dirty="0"/>
              <a:t>рад. </a:t>
            </a:r>
            <a:endParaRPr lang="ru-RU" dirty="0" smtClean="0"/>
          </a:p>
          <a:p>
            <a:pPr algn="just"/>
            <a:r>
              <a:rPr lang="ru-RU" dirty="0" smtClean="0"/>
              <a:t>У </a:t>
            </a:r>
            <a:r>
              <a:rPr lang="ru-RU" dirty="0"/>
              <a:t>складу са проценом ризика и потребама детета укључују се и други системи из спољашње мреже заштите у складу са својом надлежностима (систем социјалне заштите, систем здравствене заштите).</a:t>
            </a:r>
            <a:endParaRPr lang="sr-Latn-RS" dirty="0"/>
          </a:p>
        </p:txBody>
      </p:sp>
    </p:spTree>
    <p:extLst>
      <p:ext uri="{BB962C8B-B14F-4D97-AF65-F5344CB8AC3E}">
        <p14:creationId xmlns:p14="http://schemas.microsoft.com/office/powerpoint/2010/main" val="3921609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sr-Cyrl-CS" dirty="0"/>
              <a:t>Први </a:t>
            </a:r>
            <a:r>
              <a:rPr lang="sr-Cyrl-CS" dirty="0" smtClean="0"/>
              <a:t>ниво</a:t>
            </a:r>
            <a:endParaRPr lang="sr-Latn-R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lgn="just"/>
            <a:r>
              <a:rPr lang="sr-Cyrl-CS" dirty="0"/>
              <a:t>Облици физичког насиља и злостављања су, нарочито: ударање чврга, гурање, штипање, гребање, гађање, чупање, уједање, саплитање, шутирање, прљање, уништавање ствари.</a:t>
            </a:r>
          </a:p>
          <a:p>
            <a:pPr algn="just"/>
            <a:r>
              <a:rPr lang="sr-Cyrl-CS" dirty="0"/>
              <a:t>Облици психичког насиља и злостављања су, нарочито: омаловажавање, оговарање, вређање, ругање, називање погрдним именима, псовање, етикетирањ</a:t>
            </a:r>
            <a:r>
              <a:rPr lang="sr-Latn-RS" dirty="0"/>
              <a:t>e, </a:t>
            </a:r>
            <a:r>
              <a:rPr lang="sr-Cyrl-CS" dirty="0"/>
              <a:t>имитирање, „прозивање”.</a:t>
            </a:r>
          </a:p>
          <a:p>
            <a:pPr algn="just"/>
            <a:r>
              <a:rPr lang="sr-Cyrl-CS" dirty="0"/>
              <a:t>Облици социјалног насиља и злостављања су, нарочито: добацивање, подсмевање, искључивање из групе или заједничких активности, фаворизовање на основу различитости, ширење гласина.</a:t>
            </a:r>
          </a:p>
          <a:p>
            <a:pPr algn="just"/>
            <a:r>
              <a:rPr lang="sr-Cyrl-CS" dirty="0"/>
              <a:t>Облици сексуалног насиља и злостављања су, нарочито, неумесно, са сексуалном поруком: добацивање, псовање, ласцивни коментари, ширење прича, етикетирање, сексуално недвосмислена гестикулација.</a:t>
            </a:r>
          </a:p>
          <a:p>
            <a:pPr algn="just"/>
            <a:r>
              <a:rPr lang="sr-Cyrl-CS" dirty="0"/>
              <a:t>Облици насиља и злостављања злоупотребом информационих технологија и других комуникационих програма су, нарочито: узнемиравајуће позивање, слање узнемиравајућих порука СМС-ом, ММС-ом.</a:t>
            </a:r>
          </a:p>
          <a:p>
            <a:endParaRPr lang="sr-Latn-RS" dirty="0"/>
          </a:p>
        </p:txBody>
      </p:sp>
    </p:spTree>
    <p:extLst>
      <p:ext uri="{BB962C8B-B14F-4D97-AF65-F5344CB8AC3E}">
        <p14:creationId xmlns:p14="http://schemas.microsoft.com/office/powerpoint/2010/main" val="971613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sr-Cyrl-CS" dirty="0"/>
              <a:t>Други </a:t>
            </a:r>
            <a:r>
              <a:rPr lang="sr-Cyrl-CS" dirty="0" smtClean="0"/>
              <a:t>ниво</a:t>
            </a:r>
            <a:endParaRPr lang="sr-Latn-R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r>
              <a:rPr lang="sr-Cyrl-CS" dirty="0"/>
              <a:t>Облици физичког насиља и злостављања су, нарочито: шамарање, ударање, гажење, цепање одела, „шутке”, затварање, пљување, отимање и уништавање имовине, измицање столице, чупање за уши и косу.</a:t>
            </a:r>
          </a:p>
          <a:p>
            <a:pPr algn="just"/>
            <a:r>
              <a:rPr lang="sr-Cyrl-CS" dirty="0"/>
              <a:t>Облици психичког насиља и злостављања су, нарочито: уцењивање, претње, неправедно кажњавање, забрана комуницирања, искључивање, манипулисање.</a:t>
            </a:r>
          </a:p>
          <a:p>
            <a:pPr algn="just"/>
            <a:r>
              <a:rPr lang="sr-Cyrl-CS" dirty="0"/>
              <a:t>Облици социјалног насиља и злостављања су, нарочито: сплеткарење, ускраћивање пажње од стране групе (игнорисање), неукључивање, неприхватање, манипулисање, искоришћавање.</a:t>
            </a:r>
          </a:p>
          <a:p>
            <a:pPr algn="just"/>
            <a:r>
              <a:rPr lang="sr-Cyrl-CS" dirty="0"/>
              <a:t>Облици сексуалног насиља и злостављања су, нарочито: сексуално додиривање, показивање порнографског материјала, показивање интимних делова тела, свлачење.</a:t>
            </a:r>
          </a:p>
          <a:p>
            <a:pPr algn="just"/>
            <a:r>
              <a:rPr lang="sr-Cyrl-CS" dirty="0"/>
              <a:t>Облици насиља и злостављања злоупотребом информационих технологија су, нарочито: оглашавање, снимање и слање видео записа, злоупотреба блогова, форум</a:t>
            </a:r>
            <a:r>
              <a:rPr lang="sr-Latn-RS" dirty="0"/>
              <a:t>a </a:t>
            </a:r>
            <a:r>
              <a:rPr lang="sr-Cyrl-CS" dirty="0"/>
              <a:t>и четовања, снимање камером појединаца против њихове воље, снимање камером насилних сцена, дистрибуирање снимака и слика.</a:t>
            </a:r>
          </a:p>
          <a:p>
            <a:endParaRPr lang="sr-Latn-RS" dirty="0"/>
          </a:p>
        </p:txBody>
      </p:sp>
    </p:spTree>
    <p:extLst>
      <p:ext uri="{BB962C8B-B14F-4D97-AF65-F5344CB8AC3E}">
        <p14:creationId xmlns:p14="http://schemas.microsoft.com/office/powerpoint/2010/main" val="1085231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sr-Cyrl-CS" dirty="0"/>
              <a:t>Трећи </a:t>
            </a:r>
            <a:r>
              <a:rPr lang="sr-Cyrl-CS" dirty="0" smtClean="0"/>
              <a:t>ниво</a:t>
            </a:r>
            <a:endParaRPr lang="sr-Latn-RS" dirty="0"/>
          </a:p>
        </p:txBody>
      </p:sp>
      <p:sp>
        <p:nvSpPr>
          <p:cNvPr id="3" name="Content Placeholder 2"/>
          <p:cNvSpPr>
            <a:spLocks noGrp="1"/>
          </p:cNvSpPr>
          <p:nvPr>
            <p:ph idx="1"/>
          </p:nvPr>
        </p:nvSpPr>
        <p:spPr>
          <a:xfrm>
            <a:off x="457200" y="1219200"/>
            <a:ext cx="8229600" cy="4906963"/>
          </a:xfrm>
        </p:spPr>
        <p:txBody>
          <a:bodyPr>
            <a:normAutofit fontScale="40000" lnSpcReduction="20000"/>
          </a:bodyPr>
          <a:lstStyle/>
          <a:p>
            <a:pPr algn="just"/>
            <a:r>
              <a:rPr lang="ru-RU" sz="4200" dirty="0"/>
              <a:t>Облици физичког насиља и злостављања су, нарочито: туча, дављење, бацање, проузроковање опекотина и других повреда, ускраћивање хране и сна, излагање ниским температурама, напад оружјем.</a:t>
            </a:r>
          </a:p>
          <a:p>
            <a:pPr algn="just"/>
            <a:r>
              <a:rPr lang="ru-RU" sz="4200" dirty="0"/>
              <a:t>Облици психичког насиља и злостављања су, нарочито: застрашивање, уцењивање уз озбиљну претњу, изнуђивање новца или ствари, ограничавање кретања, навођење на коришћење наркотичких средстава и психоактивних супстанци, укључивање у деструктивне групе и организације.</a:t>
            </a:r>
          </a:p>
          <a:p>
            <a:pPr algn="just"/>
            <a:r>
              <a:rPr lang="ru-RU" sz="4200" dirty="0"/>
              <a:t>Облици социјалног насиља и злостављања су, нарочито: претње, изолација, малтретирање групе према појединцу или групи, организовање затворених група (кланова) које има за последицу повређивање других.</a:t>
            </a:r>
          </a:p>
          <a:p>
            <a:pPr algn="just"/>
            <a:r>
              <a:rPr lang="ru-RU" sz="4200" dirty="0"/>
              <a:t>Облици сексуалног насиља и злостављања су, нарочито: завођење од стране ученика и одраслих, подвођење, злоупотреба положаја, навођење, изнуђивање и принуда на сексуални чин, силовање, инцест.</a:t>
            </a:r>
          </a:p>
          <a:p>
            <a:pPr algn="just"/>
            <a:r>
              <a:rPr lang="ru-RU" sz="4200" dirty="0"/>
              <a:t>Облици насиља и злостављања злоупотрeбом информационих технологија су, нарочито: снимање насилних сцена, дистрибуирање снимака и слика, дечија порнографија.</a:t>
            </a:r>
          </a:p>
          <a:p>
            <a:pPr algn="just"/>
            <a:endParaRPr lang="sr-Latn-RS" dirty="0"/>
          </a:p>
        </p:txBody>
      </p:sp>
    </p:spTree>
    <p:extLst>
      <p:ext uri="{BB962C8B-B14F-4D97-AF65-F5344CB8AC3E}">
        <p14:creationId xmlns:p14="http://schemas.microsoft.com/office/powerpoint/2010/main" val="2599426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r>
              <a:rPr lang="ru-RU" dirty="0" smtClean="0"/>
              <a:t>Установа </a:t>
            </a:r>
            <a:r>
              <a:rPr lang="ru-RU" dirty="0"/>
              <a:t>у превенцији и интервенцији на насиље, злостављање и занемаривање, општим актом утврђује као лакше повреде обавеза ученика:</a:t>
            </a:r>
          </a:p>
          <a:p>
            <a:pPr algn="just"/>
            <a:r>
              <a:rPr lang="ru-RU" dirty="0"/>
              <a:t>– понављање насилног понашања са првог нивоа када васпитни рад није делотворан;</a:t>
            </a:r>
          </a:p>
          <a:p>
            <a:pPr algn="just"/>
            <a:r>
              <a:rPr lang="ru-RU" dirty="0"/>
              <a:t>– насилно понашање са другог нивоа када појачани васпитни рад није делотворан.</a:t>
            </a:r>
          </a:p>
          <a:p>
            <a:pPr algn="just"/>
            <a:r>
              <a:rPr lang="ru-RU" dirty="0"/>
              <a:t>Насилно понашање са трећег нивоа може да буде третирано као тежа повреда обавеза и као повреда забране утврђене законом, у зависности од околности (последице, интензитет, учесталост, учесници, време, место, начин и др.), што процењују тим за заштиту и директор.</a:t>
            </a:r>
          </a:p>
          <a:p>
            <a:endParaRPr lang="sr-Latn-RS" dirty="0"/>
          </a:p>
        </p:txBody>
      </p:sp>
    </p:spTree>
    <p:extLst>
      <p:ext uri="{BB962C8B-B14F-4D97-AF65-F5344CB8AC3E}">
        <p14:creationId xmlns:p14="http://schemas.microsoft.com/office/powerpoint/2010/main" val="959571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lstStyle/>
          <a:p>
            <a:r>
              <a:rPr lang="ru-RU" dirty="0"/>
              <a:t>У дому ученика понављање лакших повреда обавеза третира се као тежа повреда обавеза у складу са законом којим је уређен ученички и студентски стандард. У дому ученика васпитно-дисциплински поступак се води у складу са законом којим је уређен ученички и студентски стандард.</a:t>
            </a:r>
            <a:endParaRPr lang="sr-Latn-RS" dirty="0"/>
          </a:p>
        </p:txBody>
      </p:sp>
    </p:spTree>
    <p:extLst>
      <p:ext uri="{BB962C8B-B14F-4D97-AF65-F5344CB8AC3E}">
        <p14:creationId xmlns:p14="http://schemas.microsoft.com/office/powerpoint/2010/main" val="37610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r>
              <a:rPr lang="ru-RU" dirty="0"/>
              <a:t>У примени Правилника о протоколу установа је дужна да обезбеди услове за сигурно и подстицајно одрастање и развој детета и ученика, заштиту од свих облика насиља, злостављања и занемаривања и социјалну реинтеграцију детета и ученика које је извршило, односно било изложено насиљу, злостављању или занемаривању. </a:t>
            </a:r>
            <a:endParaRPr lang="ru-RU" dirty="0" smtClean="0"/>
          </a:p>
          <a:p>
            <a:pPr algn="just"/>
            <a:r>
              <a:rPr lang="ru-RU" dirty="0" smtClean="0">
                <a:solidFill>
                  <a:schemeClr val="accent6">
                    <a:lumMod val="50000"/>
                  </a:schemeClr>
                </a:solidFill>
              </a:rPr>
              <a:t>У </a:t>
            </a:r>
            <a:r>
              <a:rPr lang="ru-RU" dirty="0">
                <a:solidFill>
                  <a:schemeClr val="accent6">
                    <a:lumMod val="50000"/>
                  </a:schemeClr>
                </a:solidFill>
              </a:rPr>
              <a:t>свим поступцима који се тичу детета приоритетни принцип поступања је најбољи интерес детета.</a:t>
            </a:r>
            <a:endParaRPr lang="sr-Latn-RS" dirty="0">
              <a:solidFill>
                <a:schemeClr val="accent6">
                  <a:lumMod val="50000"/>
                </a:schemeClr>
              </a:solidFill>
            </a:endParaRPr>
          </a:p>
        </p:txBody>
      </p:sp>
    </p:spTree>
    <p:extLst>
      <p:ext uri="{BB962C8B-B14F-4D97-AF65-F5344CB8AC3E}">
        <p14:creationId xmlns:p14="http://schemas.microsoft.com/office/powerpoint/2010/main" val="2334451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ru-RU" dirty="0"/>
              <a:t>За трећи ниво насиља и злостављања директор установе подноси пријаву надлежним органима, организацијама и службама и обавештава Министарство, односно надлежну школску управу, у року од 24 сата. Процена нивоа насиља у року од 24 сата утврђује се на састанку тима за заштиту. Уколико ученици бораве у дому, обавештава се и одељење надлежно за послове ученичког и студентског стандарда. Пре пријаве обавља се разговор са родитељима, осим ако тим за заштиту процени да тиме може да буде угрожен најбољи интерес детета и ученика, о чему обавештава полицију или надлежног јавног тужиоца и надлежни центар за социјални рад.</a:t>
            </a:r>
            <a:endParaRPr lang="sr-Latn-RS" dirty="0"/>
          </a:p>
        </p:txBody>
      </p:sp>
    </p:spTree>
    <p:extLst>
      <p:ext uri="{BB962C8B-B14F-4D97-AF65-F5344CB8AC3E}">
        <p14:creationId xmlns:p14="http://schemas.microsoft.com/office/powerpoint/2010/main" val="37355785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ru-RU" dirty="0"/>
              <a:t>Уколико је комуникација са медијима неопходна, одговоран је директор, осим ако је директор учесник насиља, злостављања или занемаривања. У том случају комуникацију са медијима остварује председник органа управљања. О комуникацији са медијима поводом конкретних ситуација насилног и ризичног понашања када се од установе тражи изјава, установа је дужна да одмах обавести надлежну школску управу и службу надлежну за односе са јавношћу Министарства.</a:t>
            </a:r>
          </a:p>
          <a:p>
            <a:r>
              <a:rPr lang="ru-RU" dirty="0"/>
              <a:t>Ако се утврди одговорност директора за непредузимање или неблаговремено предузимање одговарајућих мера, прописаних овим правилником, у случајевима повреде забране насиља, у складу са законом који уређује основе система образовања и васпитања стичу се услови за престанак дужности директора. Директор установе је прекршајно одговоран уколико одмах по сазнању не пријави насиље у породици или непосредну опасност од насиља, омета пријављивање или не реагује на њега.</a:t>
            </a:r>
          </a:p>
          <a:p>
            <a:endParaRPr lang="sr-Latn-RS" dirty="0"/>
          </a:p>
        </p:txBody>
      </p:sp>
    </p:spTree>
    <p:extLst>
      <p:ext uri="{BB962C8B-B14F-4D97-AF65-F5344CB8AC3E}">
        <p14:creationId xmlns:p14="http://schemas.microsoft.com/office/powerpoint/2010/main" val="3367927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765300"/>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ru-RU" dirty="0"/>
              <a:t>Интервенција према нивоима насиља, злостављања и занемаривања</a:t>
            </a:r>
            <a:endParaRPr lang="sr-Latn-RS" dirty="0"/>
          </a:p>
        </p:txBody>
      </p:sp>
    </p:spTree>
    <p:extLst>
      <p:ext uri="{BB962C8B-B14F-4D97-AF65-F5344CB8AC3E}">
        <p14:creationId xmlns:p14="http://schemas.microsoft.com/office/powerpoint/2010/main" val="701481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Први ниво</a:t>
            </a:r>
            <a:endParaRPr lang="sr-Latn-R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ru-RU" dirty="0" smtClean="0"/>
              <a:t>Активности </a:t>
            </a:r>
            <a:r>
              <a:rPr lang="ru-RU" dirty="0"/>
              <a:t>предузима самостално одељењски старешина, наставник, односно васпитач, у сарадњи са родитељем, у смислу појачаног васпитног рада са васпитном групом, одељењском заједницом, групом ученика и индивидуално.</a:t>
            </a:r>
          </a:p>
          <a:p>
            <a:pPr algn="just"/>
            <a:r>
              <a:rPr lang="ru-RU" dirty="0"/>
              <a:t>Изузетно, ако се насилно понашање понавља, ако васпитни рад није био делотворан, ако су последице теже, ако је у питању насиље и злостављање од стране групе према појединцу или ако исто дете и ученик трпи поновљено насиље и злостављање за ситуације првог нивоа, установа интервенише активностима предвиђеним за други, односно трећи ниво.</a:t>
            </a:r>
          </a:p>
          <a:p>
            <a:endParaRPr lang="sr-Latn-RS" dirty="0"/>
          </a:p>
        </p:txBody>
      </p:sp>
    </p:spTree>
    <p:extLst>
      <p:ext uri="{BB962C8B-B14F-4D97-AF65-F5344CB8AC3E}">
        <p14:creationId xmlns:p14="http://schemas.microsoft.com/office/powerpoint/2010/main" val="31362100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Други ниво</a:t>
            </a:r>
            <a:endParaRPr lang="sr-Latn-RS" dirty="0"/>
          </a:p>
        </p:txBody>
      </p:sp>
      <p:sp>
        <p:nvSpPr>
          <p:cNvPr id="3" name="Content Placeholder 2"/>
          <p:cNvSpPr>
            <a:spLocks noGrp="1"/>
          </p:cNvSpPr>
          <p:nvPr>
            <p:ph idx="1"/>
          </p:nvPr>
        </p:nvSpPr>
        <p:spPr/>
        <p:txBody>
          <a:bodyPr/>
          <a:lstStyle/>
          <a:p>
            <a:pPr algn="just"/>
            <a:r>
              <a:rPr lang="ru-RU" dirty="0" smtClean="0"/>
              <a:t>Активности </a:t>
            </a:r>
            <a:r>
              <a:rPr lang="ru-RU" dirty="0"/>
              <a:t>предузима одељењски старешина, </a:t>
            </a:r>
            <a:r>
              <a:rPr lang="ru-RU" dirty="0">
                <a:solidFill>
                  <a:srgbClr val="FF0000"/>
                </a:solidFill>
              </a:rPr>
              <a:t>односно главни васпитач у дому</a:t>
            </a:r>
            <a:r>
              <a:rPr lang="ru-RU" dirty="0"/>
              <a:t>, у сарадњи са педагогом, психологом, тимом за заштиту и директором, уз обавезно учешће родитеља, у смислу појачаног васпитног рада. Уколико појачани васпитни рад није делотворан, директор покреће васпитно-дисциплински поступак и изриче меру, у складу са законом.</a:t>
            </a:r>
            <a:endParaRPr lang="sr-Latn-RS" dirty="0"/>
          </a:p>
        </p:txBody>
      </p:sp>
    </p:spTree>
    <p:extLst>
      <p:ext uri="{BB962C8B-B14F-4D97-AF65-F5344CB8AC3E}">
        <p14:creationId xmlns:p14="http://schemas.microsoft.com/office/powerpoint/2010/main" val="7408719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Трећи ниво</a:t>
            </a:r>
            <a:endParaRPr lang="sr-Latn-R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ru-RU" dirty="0" smtClean="0"/>
              <a:t>Активности </a:t>
            </a:r>
            <a:r>
              <a:rPr lang="ru-RU" dirty="0"/>
              <a:t>предузима директор са тимом за заштиту, уз обавезно ангажовање родитеља и надлежних органа, организација и служби (центар за социјални рад, здравствена служба, полиција и друге организације и службе</a:t>
            </a:r>
            <a:r>
              <a:rPr lang="ru-RU" dirty="0" smtClean="0"/>
              <a:t>).</a:t>
            </a:r>
          </a:p>
          <a:p>
            <a:r>
              <a:rPr lang="ru-RU" dirty="0" smtClean="0"/>
              <a:t> </a:t>
            </a:r>
            <a:r>
              <a:rPr lang="ru-RU" dirty="0"/>
              <a:t>Када су извршиоци насиља ученици старости до 14 година против којих се не може поднети прекршајна или кривична пријава, нити покренути прекршајни и кривични поступак, на овом узрасту се искључиво примењују мере из надлежности образовно-васпитног система, здравственог система и система социјалне заштите. У раду са учеником до 14 година родитељ има обавезу да се укључи у појачан, односно по интензитету примерен потребама ученика васпитни рад. </a:t>
            </a:r>
            <a:endParaRPr lang="sr-Latn-RS" dirty="0"/>
          </a:p>
        </p:txBody>
      </p:sp>
    </p:spTree>
    <p:extLst>
      <p:ext uri="{BB962C8B-B14F-4D97-AF65-F5344CB8AC3E}">
        <p14:creationId xmlns:p14="http://schemas.microsoft.com/office/powerpoint/2010/main" val="15226319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ru-RU" dirty="0"/>
              <a:t>Уколико присуство родитеља није у најбољем интересу ученика, тј. може да му штети, угрози његову безбедност или омета поступак у установи, директор обавештава центар за социјални рад, односно полицију или јавног тужиоца.</a:t>
            </a:r>
          </a:p>
          <a:p>
            <a:pPr algn="just"/>
            <a:r>
              <a:rPr lang="ru-RU" dirty="0"/>
              <a:t>На овом нивоу обавезни су васпитни рад који је у интензитету примерен потребама ученика, као и покретање васпитно-дисциплинског поступка и изрицање мере, у складу са законом. Ако је за рад са учеником ангажована и друга организација или служба, установа остварује сарадњу са њом и међусобно усклађују </a:t>
            </a:r>
            <a:r>
              <a:rPr lang="ru-RU" dirty="0" smtClean="0"/>
              <a:t>активности.</a:t>
            </a:r>
            <a:endParaRPr lang="ru-RU" dirty="0"/>
          </a:p>
          <a:p>
            <a:endParaRPr lang="sr-Latn-RS" dirty="0"/>
          </a:p>
        </p:txBody>
      </p:sp>
    </p:spTree>
    <p:extLst>
      <p:ext uri="{BB962C8B-B14F-4D97-AF65-F5344CB8AC3E}">
        <p14:creationId xmlns:p14="http://schemas.microsoft.com/office/powerpoint/2010/main" val="2522832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ru-RU" dirty="0">
                <a:solidFill>
                  <a:srgbClr val="FF0000"/>
                </a:solidFill>
              </a:rPr>
              <a:t>Када дете предшколског узраста испољава агресивно понашање које је део развојне фазе или последица сметње у развоју детета васпитач у сарадњи са Тимом за заштиту планира мере подршке уз обавезно укључивање родитеља. Тим за заштиту процењује да ли је потребно укључивање других институција за подршку детету и породици (центра за социјални рад, здравствене </a:t>
            </a:r>
            <a:r>
              <a:rPr lang="ru-RU" dirty="0" smtClean="0">
                <a:solidFill>
                  <a:srgbClr val="FF0000"/>
                </a:solidFill>
              </a:rPr>
              <a:t>службе и др.)</a:t>
            </a:r>
            <a:endParaRPr lang="sr-Latn-RS" dirty="0">
              <a:solidFill>
                <a:srgbClr val="FF0000"/>
              </a:solidFill>
            </a:endParaRPr>
          </a:p>
        </p:txBody>
      </p:sp>
    </p:spTree>
    <p:extLst>
      <p:ext uri="{BB962C8B-B14F-4D97-AF65-F5344CB8AC3E}">
        <p14:creationId xmlns:p14="http://schemas.microsoft.com/office/powerpoint/2010/main" val="10211727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ru-RU" dirty="0"/>
              <a:t>Када родитељ чини насиље или злостављање детета и када његово укључивање у поступак није у најбољем интересу детета Тим за заштиту обавезно укључује надлежни центар за социјални рад.</a:t>
            </a:r>
            <a:endParaRPr lang="sr-Latn-RS" dirty="0"/>
          </a:p>
        </p:txBody>
      </p:sp>
    </p:spTree>
    <p:extLst>
      <p:ext uri="{BB962C8B-B14F-4D97-AF65-F5344CB8AC3E}">
        <p14:creationId xmlns:p14="http://schemas.microsoft.com/office/powerpoint/2010/main" val="4892063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r>
              <a:rPr lang="ru-RU" dirty="0">
                <a:solidFill>
                  <a:srgbClr val="FF0000"/>
                </a:solidFill>
              </a:rPr>
              <a:t>Информације о насиљу, злостављању и занемаривању  </a:t>
            </a:r>
            <a:r>
              <a:rPr lang="ru-RU" dirty="0" smtClean="0">
                <a:solidFill>
                  <a:srgbClr val="FF0000"/>
                </a:solidFill>
              </a:rPr>
              <a:t>прикупља одељењски </a:t>
            </a:r>
            <a:r>
              <a:rPr lang="ru-RU" dirty="0">
                <a:solidFill>
                  <a:srgbClr val="FF0000"/>
                </a:solidFill>
              </a:rPr>
              <a:t>старешина, наставник, </a:t>
            </a:r>
            <a:r>
              <a:rPr lang="ru-RU" dirty="0" smtClean="0">
                <a:solidFill>
                  <a:srgbClr val="FF0000"/>
                </a:solidFill>
              </a:rPr>
              <a:t>васпитач, </a:t>
            </a:r>
            <a:r>
              <a:rPr lang="ru-RU" dirty="0">
                <a:solidFill>
                  <a:srgbClr val="FF0000"/>
                </a:solidFill>
              </a:rPr>
              <a:t>психолог, </a:t>
            </a:r>
            <a:r>
              <a:rPr lang="ru-RU" dirty="0" smtClean="0">
                <a:solidFill>
                  <a:srgbClr val="FF0000"/>
                </a:solidFill>
              </a:rPr>
              <a:t>педагог </a:t>
            </a:r>
            <a:r>
              <a:rPr lang="ru-RU" dirty="0">
                <a:solidFill>
                  <a:srgbClr val="FF0000"/>
                </a:solidFill>
              </a:rPr>
              <a:t>или члан тима за заштиту, непосредно по сазнању или сумњи на насиље, злостављање и занемаривање. </a:t>
            </a:r>
            <a:endParaRPr lang="ru-RU" dirty="0" smtClean="0">
              <a:solidFill>
                <a:srgbClr val="FF0000"/>
              </a:solidFill>
            </a:endParaRPr>
          </a:p>
          <a:p>
            <a:pPr algn="just"/>
            <a:r>
              <a:rPr lang="ru-RU" dirty="0" smtClean="0">
                <a:solidFill>
                  <a:srgbClr val="FF0000"/>
                </a:solidFill>
              </a:rPr>
              <a:t> </a:t>
            </a:r>
            <a:r>
              <a:rPr lang="ru-RU" dirty="0">
                <a:solidFill>
                  <a:srgbClr val="FF0000"/>
                </a:solidFill>
              </a:rPr>
              <a:t>Начин прикупљања информација одређује се у складу са специфичностима ситуације.  </a:t>
            </a:r>
            <a:endParaRPr lang="ru-RU" dirty="0" smtClean="0">
              <a:solidFill>
                <a:srgbClr val="FF0000"/>
              </a:solidFill>
            </a:endParaRPr>
          </a:p>
          <a:p>
            <a:pPr algn="just"/>
            <a:r>
              <a:rPr lang="ru-RU" dirty="0" smtClean="0">
                <a:solidFill>
                  <a:srgbClr val="FF0000"/>
                </a:solidFill>
              </a:rPr>
              <a:t>Изјава </a:t>
            </a:r>
            <a:r>
              <a:rPr lang="ru-RU" dirty="0">
                <a:solidFill>
                  <a:srgbClr val="FF0000"/>
                </a:solidFill>
              </a:rPr>
              <a:t>од малолетних ученика се узима у складу са одредбама закона који уређује основе система образовања и васпитања, а којима је прописан васпитно-дисциплински поступак у установи.</a:t>
            </a:r>
            <a:endParaRPr lang="sr-Latn-RS" dirty="0">
              <a:solidFill>
                <a:srgbClr val="FF0000"/>
              </a:solidFill>
            </a:endParaRPr>
          </a:p>
        </p:txBody>
      </p:sp>
    </p:spTree>
    <p:extLst>
      <p:ext uri="{BB962C8B-B14F-4D97-AF65-F5344CB8AC3E}">
        <p14:creationId xmlns:p14="http://schemas.microsoft.com/office/powerpoint/2010/main" val="165458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Забрана насиља, злостављања и занемаривања у установи односи се на сваког – децу, ученике, запослене, родитеље, односно друге законске заступнике (у даљем тексту: родитељ) и трећа лица.</a:t>
            </a:r>
            <a:endParaRPr lang="sr-Latn-RS" dirty="0"/>
          </a:p>
        </p:txBody>
      </p:sp>
    </p:spTree>
    <p:extLst>
      <p:ext uri="{BB962C8B-B14F-4D97-AF65-F5344CB8AC3E}">
        <p14:creationId xmlns:p14="http://schemas.microsoft.com/office/powerpoint/2010/main" val="35911517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ru-RU" dirty="0"/>
              <a:t>Ако постоји сумња или сазнање о насиљу, злостављању и занемаривању детета и ученика </a:t>
            </a:r>
            <a:r>
              <a:rPr lang="ru-RU" b="1" dirty="0"/>
              <a:t>у породици</a:t>
            </a:r>
            <a:r>
              <a:rPr lang="ru-RU" dirty="0"/>
              <a:t>, директор без одлагања обавештава полицију или јавног тужиоца, који предузимају даље мере у складу са законом.</a:t>
            </a:r>
          </a:p>
          <a:p>
            <a:pPr algn="just"/>
            <a:r>
              <a:rPr lang="ru-RU" dirty="0"/>
              <a:t>Уколико се ради о догађају који захтева предузимање неодложних интервентних мера и активности, директор обавештава родитеља и центар за социјални рад, који даље координира активностима са свим учесницима у процесу заштите детета и ученика</a:t>
            </a:r>
            <a:r>
              <a:rPr lang="ru-RU" dirty="0" smtClean="0"/>
              <a:t>.</a:t>
            </a:r>
          </a:p>
          <a:p>
            <a:pPr algn="just"/>
            <a:r>
              <a:rPr lang="ru-RU" dirty="0"/>
              <a:t>Ако постоји сумња да насилни догађај може да има </a:t>
            </a:r>
            <a:r>
              <a:rPr lang="ru-RU" b="1" dirty="0"/>
              <a:t>елементе кривичног дела </a:t>
            </a:r>
            <a:r>
              <a:rPr lang="ru-RU" dirty="0"/>
              <a:t>или прекршаја, директор обавештава родитеља и подноси кривичну пријаву надлежном јавном тужилаштву, односно захтев за покретање прекршајног поступка надлежном прекршајном суду.</a:t>
            </a:r>
          </a:p>
          <a:p>
            <a:endParaRPr lang="sr-Latn-RS" dirty="0"/>
          </a:p>
        </p:txBody>
      </p:sp>
    </p:spTree>
    <p:extLst>
      <p:ext uri="{BB962C8B-B14F-4D97-AF65-F5344CB8AC3E}">
        <p14:creationId xmlns:p14="http://schemas.microsoft.com/office/powerpoint/2010/main" val="19708898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r>
              <a:rPr lang="ru-RU" dirty="0"/>
              <a:t>Уколико постоји сумња или сазнање да је ученик укључен у промовисање, заговарање и подржавање идеолошки мотивисаног насиља, односно у </a:t>
            </a:r>
            <a:r>
              <a:rPr lang="ru-RU" b="1" dirty="0"/>
              <a:t>насилни екстремизам</a:t>
            </a:r>
            <a:r>
              <a:rPr lang="ru-RU" dirty="0"/>
              <a:t>, директор школе сазива тим за заштиту који разматра ситуацију и на основу прикупљених информација одлучује о даљем поступању.</a:t>
            </a:r>
          </a:p>
          <a:p>
            <a:pPr algn="just"/>
            <a:r>
              <a:rPr lang="ru-RU" dirty="0"/>
              <a:t>Уколико постоји сумња или сазнање да ученик припрема и/или учествује у идеолошки мотивисаном насиљу, односно у насилном екстремизму које има </a:t>
            </a:r>
            <a:r>
              <a:rPr lang="ru-RU" b="1" dirty="0"/>
              <a:t>елементе кривичног дела </a:t>
            </a:r>
            <a:r>
              <a:rPr lang="ru-RU" dirty="0"/>
              <a:t>и када тај догађај очигледно захтева неодложно поступање, директор одмах обавештава родитеља, јавног тужиоца и полицију.</a:t>
            </a:r>
          </a:p>
          <a:p>
            <a:endParaRPr lang="sr-Latn-RS" dirty="0"/>
          </a:p>
        </p:txBody>
      </p:sp>
    </p:spTree>
    <p:extLst>
      <p:ext uri="{BB962C8B-B14F-4D97-AF65-F5344CB8AC3E}">
        <p14:creationId xmlns:p14="http://schemas.microsoft.com/office/powerpoint/2010/main" val="31358522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Уколико постоји сумња или сазнање да је дете, односно ученик укључен у било који облик </a:t>
            </a:r>
            <a:r>
              <a:rPr lang="ru-RU" b="1" dirty="0"/>
              <a:t>трговине људима</a:t>
            </a:r>
            <a:r>
              <a:rPr lang="ru-RU" dirty="0"/>
              <a:t>, директор се обраћа служби надлежној за идентификацију и подршку жртава трговине људима, односно Центру за заштиту жртава трговине, надлежном центру за социјални рад и полицији.</a:t>
            </a:r>
            <a:endParaRPr lang="sr-Latn-RS" dirty="0"/>
          </a:p>
        </p:txBody>
      </p:sp>
    </p:spTree>
    <p:extLst>
      <p:ext uri="{BB962C8B-B14F-4D97-AF65-F5344CB8AC3E}">
        <p14:creationId xmlns:p14="http://schemas.microsoft.com/office/powerpoint/2010/main" val="2327971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sr-Cyrl-RS" dirty="0" smtClean="0"/>
              <a:t>Насиље запослени-ученик</a:t>
            </a:r>
            <a:endParaRPr lang="sr-Latn-RS" dirty="0"/>
          </a:p>
        </p:txBody>
      </p:sp>
      <p:sp>
        <p:nvSpPr>
          <p:cNvPr id="3" name="Content Placeholder 2"/>
          <p:cNvSpPr>
            <a:spLocks noGrp="1"/>
          </p:cNvSpPr>
          <p:nvPr>
            <p:ph idx="1"/>
          </p:nvPr>
        </p:nvSpPr>
        <p:spPr/>
        <p:txBody>
          <a:bodyPr/>
          <a:lstStyle/>
          <a:p>
            <a:pPr algn="just"/>
            <a:r>
              <a:rPr lang="ru-RU" dirty="0"/>
              <a:t>Увек када је запослени починилац насиља, злостављања и занемаривања према детету и ученику у установи, директор предузима мере према запосленом, у складу са законом, а према детету и ученику мере за заштиту и подршку (план заштите) на основу Правилника о протоколу.</a:t>
            </a:r>
            <a:endParaRPr lang="sr-Latn-RS" dirty="0"/>
          </a:p>
        </p:txBody>
      </p:sp>
    </p:spTree>
    <p:extLst>
      <p:ext uri="{BB962C8B-B14F-4D97-AF65-F5344CB8AC3E}">
        <p14:creationId xmlns:p14="http://schemas.microsoft.com/office/powerpoint/2010/main" val="11790299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sr-Cyrl-RS" dirty="0" smtClean="0"/>
              <a:t>Насиље родитељ-запослени, ученик</a:t>
            </a:r>
            <a:endParaRPr lang="sr-Latn-RS" dirty="0"/>
          </a:p>
        </p:txBody>
      </p:sp>
      <p:sp>
        <p:nvSpPr>
          <p:cNvPr id="3" name="Content Placeholder 2"/>
          <p:cNvSpPr>
            <a:spLocks noGrp="1"/>
          </p:cNvSpPr>
          <p:nvPr>
            <p:ph idx="1"/>
          </p:nvPr>
        </p:nvSpPr>
        <p:spPr/>
        <p:txBody>
          <a:bodyPr/>
          <a:lstStyle/>
          <a:p>
            <a:pPr algn="just"/>
            <a:r>
              <a:rPr lang="ru-RU" dirty="0"/>
              <a:t>Када је родитељ починилац насиља и злостављања према запосленом, свом детету, детету/ученику или трећем лицу директор је дужан да одмах обавести полицију </a:t>
            </a:r>
            <a:r>
              <a:rPr lang="ru-RU" dirty="0">
                <a:solidFill>
                  <a:srgbClr val="FF0000"/>
                </a:solidFill>
              </a:rPr>
              <a:t>или</a:t>
            </a:r>
            <a:r>
              <a:rPr lang="ru-RU" dirty="0"/>
              <a:t> јавног тужиоца.</a:t>
            </a:r>
            <a:endParaRPr lang="sr-Latn-RS" dirty="0"/>
          </a:p>
        </p:txBody>
      </p:sp>
    </p:spTree>
    <p:extLst>
      <p:ext uri="{BB962C8B-B14F-4D97-AF65-F5344CB8AC3E}">
        <p14:creationId xmlns:p14="http://schemas.microsoft.com/office/powerpoint/2010/main" val="35071906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sr-Cyrl-RS" dirty="0" smtClean="0"/>
              <a:t>Насиље ученик-запослени</a:t>
            </a:r>
            <a:endParaRPr lang="sr-Latn-RS" dirty="0"/>
          </a:p>
        </p:txBody>
      </p:sp>
      <p:sp>
        <p:nvSpPr>
          <p:cNvPr id="3" name="Content Placeholder 2"/>
          <p:cNvSpPr>
            <a:spLocks noGrp="1"/>
          </p:cNvSpPr>
          <p:nvPr>
            <p:ph idx="1"/>
          </p:nvPr>
        </p:nvSpPr>
        <p:spPr/>
        <p:txBody>
          <a:bodyPr>
            <a:normAutofit fontScale="92500"/>
          </a:bodyPr>
          <a:lstStyle/>
          <a:p>
            <a:pPr algn="just"/>
            <a:r>
              <a:rPr lang="ru-RU" dirty="0"/>
              <a:t>Када је ученик починилац насиља према запосленом, директор је дужан да обавести родитеља и центар за социјални рад; </a:t>
            </a:r>
            <a:endParaRPr lang="ru-RU" dirty="0" smtClean="0"/>
          </a:p>
          <a:p>
            <a:pPr algn="just"/>
            <a:r>
              <a:rPr lang="ru-RU" dirty="0" smtClean="0"/>
              <a:t>да </a:t>
            </a:r>
            <a:r>
              <a:rPr lang="ru-RU" dirty="0"/>
              <a:t>покрене васпитно-дисциплински поступак, </a:t>
            </a:r>
            <a:endParaRPr lang="ru-RU" dirty="0" smtClean="0"/>
          </a:p>
          <a:p>
            <a:pPr algn="just"/>
            <a:r>
              <a:rPr lang="ru-RU" dirty="0" smtClean="0"/>
              <a:t> </a:t>
            </a:r>
            <a:r>
              <a:rPr lang="ru-RU" dirty="0"/>
              <a:t>да изрекне васпитно-дисциплинску меру, у складу са Законом, а ако постоје </a:t>
            </a:r>
            <a:r>
              <a:rPr lang="ru-RU" b="1" dirty="0"/>
              <a:t>елементи кривичног дела</a:t>
            </a:r>
            <a:r>
              <a:rPr lang="ru-RU" dirty="0"/>
              <a:t> или прекршаја, пријаву поднесе надлежном јавном тужилаштву односно прекршајном суду.</a:t>
            </a:r>
            <a:endParaRPr lang="sr-Latn-RS" dirty="0"/>
          </a:p>
        </p:txBody>
      </p:sp>
    </p:spTree>
    <p:extLst>
      <p:ext uri="{BB962C8B-B14F-4D97-AF65-F5344CB8AC3E}">
        <p14:creationId xmlns:p14="http://schemas.microsoft.com/office/powerpoint/2010/main" val="12935686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sr-Cyrl-RS" dirty="0" smtClean="0"/>
              <a:t>Насиље од стране трећег одраслог лица</a:t>
            </a:r>
            <a:endParaRPr lang="sr-Latn-RS" dirty="0"/>
          </a:p>
        </p:txBody>
      </p:sp>
      <p:sp>
        <p:nvSpPr>
          <p:cNvPr id="3" name="Content Placeholder 2"/>
          <p:cNvSpPr>
            <a:spLocks noGrp="1"/>
          </p:cNvSpPr>
          <p:nvPr>
            <p:ph idx="1"/>
          </p:nvPr>
        </p:nvSpPr>
        <p:spPr/>
        <p:txBody>
          <a:bodyPr/>
          <a:lstStyle/>
          <a:p>
            <a:pPr algn="just"/>
            <a:r>
              <a:rPr lang="ru-RU" dirty="0"/>
              <a:t>(укључујући пунолетног ученика) према детету и ученику, директор је обавезан да истовремено обавести родитеља детета које је изложено насиљу, злостављању и занемаривању, надлежни центар за социјални рад и поднесе кривичну пријаву надлежном јавном тужилаштву, односно захтев за покретање прекршајног поступка надлежном прекршајном суду.</a:t>
            </a:r>
            <a:endParaRPr lang="sr-Latn-RS" dirty="0"/>
          </a:p>
        </p:txBody>
      </p:sp>
    </p:spTree>
    <p:extLst>
      <p:ext uri="{BB962C8B-B14F-4D97-AF65-F5344CB8AC3E}">
        <p14:creationId xmlns:p14="http://schemas.microsoft.com/office/powerpoint/2010/main" val="10193709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sr-Cyrl-RS" dirty="0" smtClean="0"/>
              <a:t>Насиље које се дешава ван установе</a:t>
            </a:r>
            <a:endParaRPr lang="sr-Latn-RS" dirty="0"/>
          </a:p>
        </p:txBody>
      </p:sp>
      <p:sp>
        <p:nvSpPr>
          <p:cNvPr id="3" name="Content Placeholder 2"/>
          <p:cNvSpPr>
            <a:spLocks noGrp="1"/>
          </p:cNvSpPr>
          <p:nvPr>
            <p:ph idx="1"/>
          </p:nvPr>
        </p:nvSpPr>
        <p:spPr/>
        <p:txBody>
          <a:bodyPr>
            <a:normAutofit/>
          </a:bodyPr>
          <a:lstStyle/>
          <a:p>
            <a:pPr algn="just"/>
            <a:r>
              <a:rPr lang="ru-RU" dirty="0" smtClean="0"/>
              <a:t>Установа  је дужна  </a:t>
            </a:r>
            <a:r>
              <a:rPr lang="ru-RU" dirty="0"/>
              <a:t>да појача васпитни рад са ученицима уз обавезно укључивање родитеља, осим када се ради о насиљу у породици, када је нужно укључити надлежни центар за социјални рад. </a:t>
            </a:r>
          </a:p>
          <a:p>
            <a:pPr marL="0" indent="0" algn="just">
              <a:buNone/>
            </a:pPr>
            <a:endParaRPr lang="ru-RU" dirty="0"/>
          </a:p>
          <a:p>
            <a:pPr algn="just"/>
            <a:endParaRPr lang="sr-Latn-RS" dirty="0"/>
          </a:p>
        </p:txBody>
      </p:sp>
    </p:spTree>
    <p:extLst>
      <p:ext uri="{BB962C8B-B14F-4D97-AF65-F5344CB8AC3E}">
        <p14:creationId xmlns:p14="http://schemas.microsoft.com/office/powerpoint/2010/main" val="22909456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u-RU" dirty="0"/>
              <a:t>У поступку заштите детета и ученика од насиља, злостављања и занемаривања установа је дужна да: </a:t>
            </a:r>
            <a:endParaRPr lang="ru-RU" dirty="0" smtClean="0"/>
          </a:p>
          <a:p>
            <a:r>
              <a:rPr lang="ru-RU" dirty="0" smtClean="0"/>
              <a:t>поступак </a:t>
            </a:r>
            <a:r>
              <a:rPr lang="ru-RU" dirty="0"/>
              <a:t>води ефикасно и економично; </a:t>
            </a:r>
            <a:endParaRPr lang="ru-RU" dirty="0" smtClean="0"/>
          </a:p>
          <a:p>
            <a:r>
              <a:rPr lang="ru-RU" dirty="0" smtClean="0"/>
              <a:t>обезбеди </a:t>
            </a:r>
            <a:r>
              <a:rPr lang="ru-RU" dirty="0"/>
              <a:t>заштиту и поверљивост података до којих дође пре и у току поступка; </a:t>
            </a:r>
            <a:endParaRPr lang="ru-RU" dirty="0" smtClean="0"/>
          </a:p>
          <a:p>
            <a:r>
              <a:rPr lang="ru-RU" dirty="0" smtClean="0"/>
              <a:t>да </a:t>
            </a:r>
            <a:r>
              <a:rPr lang="ru-RU" dirty="0"/>
              <a:t>дете, односно ученика не излаже поновном и непотребном давању изјава.</a:t>
            </a:r>
            <a:endParaRPr lang="sr-Latn-RS" dirty="0"/>
          </a:p>
        </p:txBody>
      </p:sp>
    </p:spTree>
    <p:extLst>
      <p:ext uri="{BB962C8B-B14F-4D97-AF65-F5344CB8AC3E}">
        <p14:creationId xmlns:p14="http://schemas.microsoft.com/office/powerpoint/2010/main" val="22934211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sr-Cyrl-CS" dirty="0"/>
              <a:t>Редослед поступања у интервенцији</a:t>
            </a:r>
            <a:endParaRPr lang="sr-Latn-RS" dirty="0"/>
          </a:p>
        </p:txBody>
      </p:sp>
    </p:spTree>
    <p:extLst>
      <p:ext uri="{BB962C8B-B14F-4D97-AF65-F5344CB8AC3E}">
        <p14:creationId xmlns:p14="http://schemas.microsoft.com/office/powerpoint/2010/main" val="282734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r>
              <a:rPr lang="ru-RU" dirty="0">
                <a:solidFill>
                  <a:schemeClr val="accent6">
                    <a:lumMod val="50000"/>
                  </a:schemeClr>
                </a:solidFill>
              </a:rPr>
              <a:t>Под насиљем и злостављањем подразумева се </a:t>
            </a:r>
            <a:r>
              <a:rPr lang="ru-RU" dirty="0"/>
              <a:t>сваки облик једанпут учињеног, односно понављаног вербалног или невербалног понашања које има за последицу стварно или потенцијално угрожавање здравља, развоја и достојанства личности детета и ученика или </a:t>
            </a:r>
            <a:r>
              <a:rPr lang="ru-RU" dirty="0" smtClean="0"/>
              <a:t>запосленог</a:t>
            </a:r>
            <a:r>
              <a:rPr lang="sr-Latn-RS" dirty="0" smtClean="0"/>
              <a:t>.</a:t>
            </a:r>
            <a:endParaRPr lang="sr-Latn-RS" dirty="0"/>
          </a:p>
        </p:txBody>
      </p:sp>
    </p:spTree>
    <p:extLst>
      <p:ext uri="{BB962C8B-B14F-4D97-AF65-F5344CB8AC3E}">
        <p14:creationId xmlns:p14="http://schemas.microsoft.com/office/powerpoint/2010/main" val="35446750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a:t>1) Проверавање сумње или откривање насиља, злостављања и занемаривања </a:t>
            </a:r>
            <a:endParaRPr lang="sr-Latn-RS"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pPr algn="just"/>
            <a:r>
              <a:rPr lang="ru-RU" dirty="0"/>
              <a:t>Прикупљање информација има за циљ утврђивање релевантних чињеница на основу којих се потврђује или одбацује сумња на насиље, злостављање и занемаривање. </a:t>
            </a:r>
            <a:endParaRPr lang="ru-RU" dirty="0" smtClean="0"/>
          </a:p>
          <a:p>
            <a:pPr algn="just"/>
            <a:r>
              <a:rPr lang="ru-RU" dirty="0"/>
              <a:t>Установа проверава сваку информацију о могућем насиљу, злостављању и занемаривању и врши преглед видео записа уколико установа има електронски надзор над </a:t>
            </a:r>
            <a:r>
              <a:rPr lang="ru-RU" dirty="0" smtClean="0"/>
              <a:t>простором.</a:t>
            </a:r>
          </a:p>
          <a:p>
            <a:pPr algn="just"/>
            <a:r>
              <a:rPr lang="ru-RU" dirty="0"/>
              <a:t>У случају неосноване сумње појачава се васпитни рад и прати понашање учесника. Када се потврди сумња, директор и тим за заштиту предузимају мере и активности за извршено насиље, злостављање и занемаривање.</a:t>
            </a:r>
            <a:endParaRPr lang="sr-Latn-RS" dirty="0"/>
          </a:p>
        </p:txBody>
      </p:sp>
    </p:spTree>
    <p:extLst>
      <p:ext uri="{BB962C8B-B14F-4D97-AF65-F5344CB8AC3E}">
        <p14:creationId xmlns:p14="http://schemas.microsoft.com/office/powerpoint/2010/main" val="11074681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a:t>2) Заустављање насиља и злостављања и смиривање учесника </a:t>
            </a:r>
            <a:endParaRPr lang="sr-Latn-RS" dirty="0"/>
          </a:p>
        </p:txBody>
      </p:sp>
      <p:sp>
        <p:nvSpPr>
          <p:cNvPr id="3" name="Content Placeholder 2"/>
          <p:cNvSpPr>
            <a:spLocks noGrp="1"/>
          </p:cNvSpPr>
          <p:nvPr>
            <p:ph idx="1"/>
          </p:nvPr>
        </p:nvSpPr>
        <p:spPr/>
        <p:txBody>
          <a:bodyPr/>
          <a:lstStyle/>
          <a:p>
            <a:pPr algn="just"/>
            <a:r>
              <a:rPr lang="ru-RU" dirty="0"/>
              <a:t>је обавеза свих запослених у установи, а нарочито најближег присутног запосленог и дежурног наставника, односно васпитача да одлучно прекине све активности, раздвоји и смири учеснике у акту насиља. У случају да запослени процени да је сукоб високо ризичан и да не може сам да га заустави, одмах ће тражити помоћ.</a:t>
            </a:r>
            <a:endParaRPr lang="sr-Latn-RS" dirty="0"/>
          </a:p>
        </p:txBody>
      </p:sp>
    </p:spTree>
    <p:extLst>
      <p:ext uri="{BB962C8B-B14F-4D97-AF65-F5344CB8AC3E}">
        <p14:creationId xmlns:p14="http://schemas.microsoft.com/office/powerpoint/2010/main" val="5710746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sr-Cyrl-CS" dirty="0"/>
              <a:t>3) Обавештавање родитеља </a:t>
            </a:r>
            <a:endParaRPr lang="sr-Latn-RS" dirty="0"/>
          </a:p>
        </p:txBody>
      </p:sp>
      <p:sp>
        <p:nvSpPr>
          <p:cNvPr id="3" name="Content Placeholder 2"/>
          <p:cNvSpPr>
            <a:spLocks noGrp="1"/>
          </p:cNvSpPr>
          <p:nvPr>
            <p:ph idx="1"/>
          </p:nvPr>
        </p:nvSpPr>
        <p:spPr/>
        <p:txBody>
          <a:bodyPr>
            <a:normAutofit fontScale="92500"/>
          </a:bodyPr>
          <a:lstStyle/>
          <a:p>
            <a:pPr algn="just"/>
            <a:r>
              <a:rPr lang="ru-RU" dirty="0"/>
              <a:t>и предузимање хитних акција по потреби (пружање прве помоћи, обезбеђивање лекарске помоћи, обавештавање полиције и центра за социјални рад) обавља се одмах након заустављања насиља и злостављања. </a:t>
            </a:r>
            <a:endParaRPr lang="ru-RU" dirty="0" smtClean="0"/>
          </a:p>
          <a:p>
            <a:pPr algn="just"/>
            <a:r>
              <a:rPr lang="ru-RU" dirty="0" smtClean="0"/>
              <a:t>Уколико </a:t>
            </a:r>
            <a:r>
              <a:rPr lang="ru-RU" dirty="0"/>
              <a:t>родитељ није доступан или његово обавештавање није у најбољем интересу детета и ученика, установа одмах обавештава центар за социјални рад.</a:t>
            </a:r>
            <a:endParaRPr lang="sr-Latn-RS" dirty="0"/>
          </a:p>
        </p:txBody>
      </p:sp>
    </p:spTree>
    <p:extLst>
      <p:ext uri="{BB962C8B-B14F-4D97-AF65-F5344CB8AC3E}">
        <p14:creationId xmlns:p14="http://schemas.microsoft.com/office/powerpoint/2010/main" val="26222294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sr-Cyrl-CS" dirty="0"/>
              <a:t>4) Консултације у установи </a:t>
            </a:r>
            <a:endParaRPr lang="sr-Latn-RS" dirty="0"/>
          </a:p>
        </p:txBody>
      </p:sp>
      <p:sp>
        <p:nvSpPr>
          <p:cNvPr id="3" name="Content Placeholder 2"/>
          <p:cNvSpPr>
            <a:spLocks noGrp="1"/>
          </p:cNvSpPr>
          <p:nvPr>
            <p:ph idx="1"/>
          </p:nvPr>
        </p:nvSpPr>
        <p:spPr/>
        <p:txBody>
          <a:bodyPr>
            <a:normAutofit fontScale="70000" lnSpcReduction="20000"/>
          </a:bodyPr>
          <a:lstStyle/>
          <a:p>
            <a:pPr algn="just"/>
            <a:r>
              <a:rPr lang="ru-RU" dirty="0"/>
              <a:t>се врше ради: разјашњавања околности, анализирања чињеница на што објективнији начин, процене нивоа насиља и злостављања, нивоа ризика и предузимања одговарајућих мера и активности, избегавања конфузије и спречавања некоординисане акције, односно ради успостављања и развијања усклађеног, уједначеног и ефикасног поступања. у консултације у установи укључују се: одељењски старешина, дежурни наставник, васпитач, психолог, педагог, тим за заштиту, директор, ученички парламент.</a:t>
            </a:r>
          </a:p>
          <a:p>
            <a:pPr algn="just"/>
            <a:r>
              <a:rPr lang="ru-RU" dirty="0"/>
              <a:t>Уколико у току консултација у установи директор и тим за заштиту, услед сложених околности не могу са сигурношћу да процене ниво насиља, злостављања и занемаривања, као и да одреде мере и активности, у консултације укључују надлежне органе и друге организације и </a:t>
            </a:r>
            <a:r>
              <a:rPr lang="ru-RU" dirty="0" smtClean="0"/>
              <a:t>службе.</a:t>
            </a:r>
            <a:endParaRPr lang="sr-Latn-RS" dirty="0"/>
          </a:p>
        </p:txBody>
      </p:sp>
    </p:spTree>
    <p:extLst>
      <p:ext uri="{BB962C8B-B14F-4D97-AF65-F5344CB8AC3E}">
        <p14:creationId xmlns:p14="http://schemas.microsoft.com/office/powerpoint/2010/main" val="5644367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sr-Cyrl-CS" dirty="0"/>
              <a:t>5) Мере и активности </a:t>
            </a:r>
            <a:endParaRPr lang="sr-Latn-RS" dirty="0"/>
          </a:p>
        </p:txBody>
      </p:sp>
      <p:sp>
        <p:nvSpPr>
          <p:cNvPr id="3" name="Content Placeholder 2"/>
          <p:cNvSpPr>
            <a:spLocks noGrp="1"/>
          </p:cNvSpPr>
          <p:nvPr>
            <p:ph idx="1"/>
          </p:nvPr>
        </p:nvSpPr>
        <p:spPr/>
        <p:txBody>
          <a:bodyPr>
            <a:normAutofit fontScale="77500" lnSpcReduction="20000"/>
          </a:bodyPr>
          <a:lstStyle/>
          <a:p>
            <a:pPr algn="just"/>
            <a:r>
              <a:rPr lang="ru-RU" dirty="0" smtClean="0">
                <a:solidFill>
                  <a:srgbClr val="FF0000"/>
                </a:solidFill>
              </a:rPr>
              <a:t>Оперативни </a:t>
            </a:r>
            <a:r>
              <a:rPr lang="ru-RU" dirty="0">
                <a:solidFill>
                  <a:srgbClr val="FF0000"/>
                </a:solidFill>
              </a:rPr>
              <a:t>план заштите </a:t>
            </a:r>
            <a:r>
              <a:rPr lang="ru-RU" dirty="0"/>
              <a:t>(у даљем тексту: план заштите) сачињава се за конкретну ситуацију другог и трећег нивоа за сву децу и ученике – учеснике насиља и злостављања (оне који трпе, који чине и који су сведоци насиља и злостављања).</a:t>
            </a:r>
          </a:p>
          <a:p>
            <a:pPr algn="just"/>
            <a:r>
              <a:rPr lang="ru-RU" dirty="0"/>
              <a:t>План заштите зависи од: врсте и тежине насилног понашања, последица насиља по појединца и колектив, броја учесника и сл</a:t>
            </a:r>
            <a:r>
              <a:rPr lang="ru-RU" dirty="0" smtClean="0"/>
              <a:t>.</a:t>
            </a:r>
          </a:p>
          <a:p>
            <a:pPr algn="just"/>
            <a:r>
              <a:rPr lang="ru-RU" dirty="0" smtClean="0"/>
              <a:t> </a:t>
            </a:r>
            <a:r>
              <a:rPr lang="ru-RU" dirty="0"/>
              <a:t>Мере и активности се планирају на основу сагледавања карактеристика детета/ученика, потреба за подршком и уз учешће детета/ученика и родитеља, осим када се ради о насиљу у породици, када је нужно укључити надлежни центар за социјални рад.</a:t>
            </a:r>
          </a:p>
          <a:p>
            <a:endParaRPr lang="sr-Latn-RS" dirty="0"/>
          </a:p>
        </p:txBody>
      </p:sp>
    </p:spTree>
    <p:extLst>
      <p:ext uri="{BB962C8B-B14F-4D97-AF65-F5344CB8AC3E}">
        <p14:creationId xmlns:p14="http://schemas.microsoft.com/office/powerpoint/2010/main" val="2186328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План заштите</a:t>
            </a:r>
            <a:endParaRPr lang="sr-Latn-R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lgn="just"/>
            <a:r>
              <a:rPr lang="ru-RU" dirty="0"/>
              <a:t>садржи: </a:t>
            </a:r>
            <a:r>
              <a:rPr lang="ru-RU" b="1" dirty="0"/>
              <a:t>активности усмерене на промену понашања </a:t>
            </a:r>
            <a:r>
              <a:rPr lang="ru-RU" dirty="0"/>
              <a:t>– појачан васпитни рад, рад са родитељем, рад са одељењском заједницом, укључивање ученичког парламента и савета родитеља, а по потреби и органа управљања</a:t>
            </a:r>
            <a:r>
              <a:rPr lang="ru-RU" dirty="0" smtClean="0"/>
              <a:t>;</a:t>
            </a:r>
          </a:p>
          <a:p>
            <a:pPr algn="just"/>
            <a:r>
              <a:rPr lang="ru-RU" dirty="0" smtClean="0"/>
              <a:t> </a:t>
            </a:r>
            <a:r>
              <a:rPr lang="ru-RU" dirty="0"/>
              <a:t>носиоце тих </a:t>
            </a:r>
            <a:r>
              <a:rPr lang="ru-RU" dirty="0" smtClean="0"/>
              <a:t>активности</a:t>
            </a:r>
          </a:p>
          <a:p>
            <a:pPr algn="just"/>
            <a:r>
              <a:rPr lang="ru-RU" dirty="0" smtClean="0"/>
              <a:t> </a:t>
            </a:r>
            <a:r>
              <a:rPr lang="ru-RU" dirty="0"/>
              <a:t>временску динамику; </a:t>
            </a:r>
            <a:endParaRPr lang="ru-RU" dirty="0" smtClean="0"/>
          </a:p>
          <a:p>
            <a:pPr algn="just"/>
            <a:r>
              <a:rPr lang="ru-RU" dirty="0" smtClean="0"/>
              <a:t>начине </a:t>
            </a:r>
            <a:r>
              <a:rPr lang="ru-RU" dirty="0"/>
              <a:t>којима ће се обезбедити поновно укључивање свих учесника насиља, злостављања и занемаривања у ширу друштвену заједницу</a:t>
            </a:r>
            <a:r>
              <a:rPr lang="ru-RU" dirty="0" smtClean="0"/>
              <a:t>.</a:t>
            </a:r>
          </a:p>
          <a:p>
            <a:pPr algn="just"/>
            <a:r>
              <a:rPr lang="ru-RU" dirty="0" smtClean="0"/>
              <a:t> </a:t>
            </a:r>
            <a:r>
              <a:rPr lang="ru-RU" dirty="0"/>
              <a:t>Мере и активности треба да буду предузете </a:t>
            </a:r>
            <a:r>
              <a:rPr lang="ru-RU" b="1" dirty="0"/>
              <a:t>уз учешће детета и ученика и да буду у складу са његовим развојним могућностима.</a:t>
            </a:r>
            <a:r>
              <a:rPr lang="ru-RU" dirty="0"/>
              <a:t> Када тим за заштиту процени да постоји потреба да се, осим појачаног васпитног рада или васпитног рада који у интензитету одговара потребама детета, односно ученика, прилагоди и образовни рад, предложиће тиму за пружање додатне подршке ученицима припрему индивидуалног образовног плана.</a:t>
            </a:r>
            <a:endParaRPr lang="sr-Latn-RS" dirty="0"/>
          </a:p>
        </p:txBody>
      </p:sp>
    </p:spTree>
    <p:extLst>
      <p:ext uri="{BB962C8B-B14F-4D97-AF65-F5344CB8AC3E}">
        <p14:creationId xmlns:p14="http://schemas.microsoft.com/office/powerpoint/2010/main" val="7129902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ru-RU" dirty="0"/>
              <a:t>План заштите сачињава тим за заштиту заједно са одељенским старешином, односно васпитачем, психологом, педагогом, </a:t>
            </a:r>
            <a:r>
              <a:rPr lang="ru-RU" dirty="0" smtClean="0"/>
              <a:t>секретаром, </a:t>
            </a:r>
            <a:r>
              <a:rPr lang="ru-RU" dirty="0"/>
              <a:t>директором и родитељем, а по потреби и са другим надлежним организацијама и службама. </a:t>
            </a:r>
            <a:endParaRPr lang="ru-RU" dirty="0" smtClean="0"/>
          </a:p>
          <a:p>
            <a:pPr algn="just"/>
            <a:r>
              <a:rPr lang="ru-RU" dirty="0" smtClean="0">
                <a:solidFill>
                  <a:srgbClr val="FF0000"/>
                </a:solidFill>
              </a:rPr>
              <a:t>За </a:t>
            </a:r>
            <a:r>
              <a:rPr lang="ru-RU" dirty="0">
                <a:solidFill>
                  <a:srgbClr val="FF0000"/>
                </a:solidFill>
              </a:rPr>
              <a:t>ученика који се образује у складу са чланом 76. став 6, тач. 1) и 2) Закона о основама система образовања и васпитања у израду плана заштите се укључује Тим за инклузивно образовање. </a:t>
            </a:r>
            <a:endParaRPr lang="ru-RU" dirty="0" smtClean="0">
              <a:solidFill>
                <a:srgbClr val="FF0000"/>
              </a:solidFill>
            </a:endParaRPr>
          </a:p>
          <a:p>
            <a:pPr algn="just"/>
            <a:r>
              <a:rPr lang="ru-RU" dirty="0" smtClean="0"/>
              <a:t>У </a:t>
            </a:r>
            <a:r>
              <a:rPr lang="ru-RU" dirty="0"/>
              <a:t>припрему плана заштите и реализацију, када год је могуће, установа ће укључити представнике одељенске заједнице, односно групе, ученичког парламента, као и децу, односно ученике – учеснике у насиљу и злостављању.</a:t>
            </a:r>
            <a:endParaRPr lang="sr-Latn-RS" dirty="0"/>
          </a:p>
        </p:txBody>
      </p:sp>
    </p:spTree>
    <p:extLst>
      <p:ext uri="{BB962C8B-B14F-4D97-AF65-F5344CB8AC3E}">
        <p14:creationId xmlns:p14="http://schemas.microsoft.com/office/powerpoint/2010/main" val="2234803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ru-RU" dirty="0"/>
              <a:t>План заштите садржи и информације о мерама и активностима које установа предузима самостално, у сарадњи са другим надлежним организацијама и службама и када друге надлежне организације и службе спроводе активности самостално. Када су у мере и активности укључене друге организације и службе, одређују се задаци, одговорна лица, динамика и начини међусобног извештавања.</a:t>
            </a:r>
          </a:p>
          <a:p>
            <a:pPr algn="just"/>
            <a:r>
              <a:rPr lang="ru-RU" dirty="0">
                <a:solidFill>
                  <a:srgbClr val="FF0000"/>
                </a:solidFill>
              </a:rPr>
              <a:t>План заштите треба да садржи и евалуацију плана.</a:t>
            </a:r>
          </a:p>
          <a:p>
            <a:endParaRPr lang="sr-Latn-RS" dirty="0"/>
          </a:p>
        </p:txBody>
      </p:sp>
    </p:spTree>
    <p:extLst>
      <p:ext uri="{BB962C8B-B14F-4D97-AF65-F5344CB8AC3E}">
        <p14:creationId xmlns:p14="http://schemas.microsoft.com/office/powerpoint/2010/main" val="30884085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smtClean="0"/>
              <a:t>6. Ефекте </a:t>
            </a:r>
            <a:r>
              <a:rPr lang="ru-RU" dirty="0"/>
              <a:t>предузетих мера и активности прати установа </a:t>
            </a:r>
            <a:endParaRPr lang="sr-Latn-RS" dirty="0"/>
          </a:p>
        </p:txBody>
      </p:sp>
      <p:sp>
        <p:nvSpPr>
          <p:cNvPr id="3" name="Content Placeholder 2"/>
          <p:cNvSpPr>
            <a:spLocks noGrp="1"/>
          </p:cNvSpPr>
          <p:nvPr>
            <p:ph idx="1"/>
          </p:nvPr>
        </p:nvSpPr>
        <p:spPr/>
        <p:txBody>
          <a:bodyPr>
            <a:normAutofit fontScale="85000" lnSpcReduction="10000"/>
          </a:bodyPr>
          <a:lstStyle/>
          <a:p>
            <a:pPr algn="just"/>
            <a:r>
              <a:rPr lang="ru-RU" dirty="0"/>
              <a:t>(одељењски старешина, васпитач, тим за заштиту, психолог и педагог) ради провере успешности, даљег планирања заштите и других активности установе. Установа прати понашање детета и ученика које је трпело и које је извршило насиље и злостављање, али и деце и ученика који су индиректно били укључени (сведоци).</a:t>
            </a:r>
          </a:p>
          <a:p>
            <a:pPr algn="just"/>
            <a:r>
              <a:rPr lang="ru-RU" dirty="0"/>
              <a:t>Прати се и укљученост родитеља и других надлежних органа, организација и служби. Ефекте предузетих мера прате и надлежне службе Министарства.</a:t>
            </a:r>
          </a:p>
          <a:p>
            <a:endParaRPr lang="sr-Latn-RS" dirty="0"/>
          </a:p>
        </p:txBody>
      </p:sp>
    </p:spTree>
    <p:extLst>
      <p:ext uri="{BB962C8B-B14F-4D97-AF65-F5344CB8AC3E}">
        <p14:creationId xmlns:p14="http://schemas.microsoft.com/office/powerpoint/2010/main" val="26046602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sr-Cyrl-CS" dirty="0"/>
              <a:t>Документација, анализа и извештавање</a:t>
            </a:r>
            <a:endParaRPr lang="sr-Latn-RS" dirty="0"/>
          </a:p>
        </p:txBody>
      </p:sp>
    </p:spTree>
    <p:extLst>
      <p:ext uri="{BB962C8B-B14F-4D97-AF65-F5344CB8AC3E}">
        <p14:creationId xmlns:p14="http://schemas.microsoft.com/office/powerpoint/2010/main" val="240599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sr-Cyrl-CS" dirty="0"/>
              <a:t>ОБЛИЦИ НАСИЉА И ЗЛОСТАВЉАЊА</a:t>
            </a:r>
            <a:endParaRPr lang="sr-Latn-RS" dirty="0"/>
          </a:p>
        </p:txBody>
      </p:sp>
    </p:spTree>
    <p:extLst>
      <p:ext uri="{BB962C8B-B14F-4D97-AF65-F5344CB8AC3E}">
        <p14:creationId xmlns:p14="http://schemas.microsoft.com/office/powerpoint/2010/main" val="16529305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204" y="228600"/>
            <a:ext cx="8229600" cy="1524000"/>
          </a:xfrm>
        </p:spPr>
        <p:txBody>
          <a:bodyPr>
            <a:normAutofit/>
          </a:bodyPr>
          <a:lstStyle/>
          <a:p>
            <a:r>
              <a:rPr lang="ru-RU" sz="3200" dirty="0"/>
              <a:t>У спровођењу превентивних и интервентних мера и активности установа:</a:t>
            </a:r>
            <a:endParaRPr lang="sr-Latn-RS" sz="3200" dirty="0"/>
          </a:p>
        </p:txBody>
      </p:sp>
      <p:sp>
        <p:nvSpPr>
          <p:cNvPr id="3" name="Content Placeholder 2"/>
          <p:cNvSpPr>
            <a:spLocks noGrp="1"/>
          </p:cNvSpPr>
          <p:nvPr>
            <p:ph idx="1"/>
          </p:nvPr>
        </p:nvSpPr>
        <p:spPr>
          <a:xfrm>
            <a:off x="457200" y="1828800"/>
            <a:ext cx="8229600" cy="4297363"/>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ru-RU" dirty="0"/>
              <a:t>1) прати остваривање програма заштите установе;</a:t>
            </a:r>
          </a:p>
          <a:p>
            <a:r>
              <a:rPr lang="ru-RU" dirty="0"/>
              <a:t>2) евидентира случајеве насиља, злостављања и занемаривања другог и трећег нивоа;</a:t>
            </a:r>
          </a:p>
          <a:p>
            <a:r>
              <a:rPr lang="ru-RU" dirty="0"/>
              <a:t>3) прати остваривање конкретних планова заштите другог и трећег нивоа;</a:t>
            </a:r>
          </a:p>
          <a:p>
            <a:r>
              <a:rPr lang="ru-RU" dirty="0"/>
              <a:t>4) укључује родитеља у васпитни рад у складу са врстом и нивоом насиља и праћење ефеката предузетих мера и активности;</a:t>
            </a:r>
          </a:p>
          <a:p>
            <a:r>
              <a:rPr lang="ru-RU" dirty="0"/>
              <a:t>5) анализира стање и извештава.</a:t>
            </a:r>
          </a:p>
          <a:p>
            <a:endParaRPr lang="sr-Latn-RS" dirty="0"/>
          </a:p>
        </p:txBody>
      </p:sp>
    </p:spTree>
    <p:extLst>
      <p:ext uri="{BB962C8B-B14F-4D97-AF65-F5344CB8AC3E}">
        <p14:creationId xmlns:p14="http://schemas.microsoft.com/office/powerpoint/2010/main" val="10900500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Новина</a:t>
            </a:r>
            <a:endParaRPr lang="sr-Latn-RS" dirty="0">
              <a:solidFill>
                <a:srgbClr val="FF0000"/>
              </a:solidFill>
            </a:endParaRPr>
          </a:p>
        </p:txBody>
      </p:sp>
      <p:sp>
        <p:nvSpPr>
          <p:cNvPr id="3" name="Content Placeholder 2"/>
          <p:cNvSpPr>
            <a:spLocks noGrp="1"/>
          </p:cNvSpPr>
          <p:nvPr>
            <p:ph idx="1"/>
          </p:nvPr>
        </p:nvSpPr>
        <p:spPr/>
        <p:txBody>
          <a:bodyPr/>
          <a:lstStyle/>
          <a:p>
            <a:pPr algn="just"/>
            <a:r>
              <a:rPr lang="ru-RU" dirty="0"/>
              <a:t>Одељењски старешина, односно васпитач бележи насиље на првом нивоу; прати и процењује делотворност предузетих мера и активности и евидентира у педагошкој документацији.</a:t>
            </a:r>
            <a:endParaRPr lang="sr-Latn-RS" dirty="0"/>
          </a:p>
        </p:txBody>
      </p:sp>
    </p:spTree>
    <p:extLst>
      <p:ext uri="{BB962C8B-B14F-4D97-AF65-F5344CB8AC3E}">
        <p14:creationId xmlns:p14="http://schemas.microsoft.com/office/powerpoint/2010/main" val="34611525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r>
              <a:rPr lang="ru-RU" dirty="0"/>
              <a:t>О случајевима који захтевају укључивање тима за заштиту (други и трећи ниво) документацију (службене белешке и сви други облици евидентирања података о лицу, догађају, предузетим радњама и др.) води, чува и анализира за потребе установе психолог или педагог, а изузетно, други члан тима за заштиту кога је одредио директор. </a:t>
            </a:r>
            <a:endParaRPr lang="ru-RU" dirty="0" smtClean="0"/>
          </a:p>
          <a:p>
            <a:pPr algn="just"/>
            <a:r>
              <a:rPr lang="ru-RU" dirty="0" smtClean="0"/>
              <a:t>Тим </a:t>
            </a:r>
            <a:r>
              <a:rPr lang="ru-RU" dirty="0"/>
              <a:t>подноси извештај директору два пута годишње. Директор извештава орган управљања, савет родитеља и ученички парламент.</a:t>
            </a:r>
            <a:endParaRPr lang="sr-Latn-RS" dirty="0"/>
          </a:p>
        </p:txBody>
      </p:sp>
    </p:spTree>
    <p:extLst>
      <p:ext uri="{BB962C8B-B14F-4D97-AF65-F5344CB8AC3E}">
        <p14:creationId xmlns:p14="http://schemas.microsoft.com/office/powerpoint/2010/main" val="29618205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ru-RU" dirty="0"/>
              <a:t>Извештај о остваривању програма заштите је саставни део годишњег извештаја о раду установе и доставља се Министарству, односно надлежној школској управи. Извештај садржи, нарочито: анализу ефеката превентивних мера и активности и резултате самовредновања у овој области, број и врсту случајева насиља, злостављања и занемаривања, предузете интервентне мере и активности, као и њихове ефекте.</a:t>
            </a:r>
            <a:endParaRPr lang="sr-Latn-RS" dirty="0"/>
          </a:p>
        </p:txBody>
      </p:sp>
    </p:spTree>
    <p:extLst>
      <p:ext uri="{BB962C8B-B14F-4D97-AF65-F5344CB8AC3E}">
        <p14:creationId xmlns:p14="http://schemas.microsoft.com/office/powerpoint/2010/main" val="20981607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Директор одлучује о дозволи приступа документацији и подацима у поступку заштите детета и ученика, осим ако је на основу закона, а на захтев суда, односно другог надлежног органа обавезан да их достави. Коришћење документације у јавне сврхе и руковање подацима мора бити у складу са законом.</a:t>
            </a:r>
            <a:endParaRPr lang="sr-Latn-RS" dirty="0"/>
          </a:p>
        </p:txBody>
      </p:sp>
    </p:spTree>
    <p:extLst>
      <p:ext uri="{BB962C8B-B14F-4D97-AF65-F5344CB8AC3E}">
        <p14:creationId xmlns:p14="http://schemas.microsoft.com/office/powerpoint/2010/main" val="27936610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На основу анализа стања, праћења насиља, злостављања и занемаривања, вредновања квалитета и ефикасности предузетих мера и активности у области превенције и интервенције, установа дефинише даљу политику заштите деце и ученика од насиља, злостављања и занемаривања.</a:t>
            </a:r>
            <a:endParaRPr lang="sr-Latn-RS" dirty="0"/>
          </a:p>
        </p:txBody>
      </p:sp>
    </p:spTree>
    <p:extLst>
      <p:ext uri="{BB962C8B-B14F-4D97-AF65-F5344CB8AC3E}">
        <p14:creationId xmlns:p14="http://schemas.microsoft.com/office/powerpoint/2010/main" val="117431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indent="304800" algn="just">
              <a:lnSpc>
                <a:spcPct val="115000"/>
              </a:lnSpc>
              <a:spcAft>
                <a:spcPts val="0"/>
              </a:spcAft>
            </a:pPr>
            <a:r>
              <a:rPr lang="sr-Latn-RS" dirty="0">
                <a:latin typeface="Times New Roman"/>
                <a:ea typeface="Times New Roman"/>
                <a:cs typeface="Times New Roman"/>
              </a:rPr>
              <a:t>Насиље и злостављање може да јави као </a:t>
            </a:r>
            <a:r>
              <a:rPr lang="sr-Cyrl-RS" dirty="0">
                <a:latin typeface="Times New Roman"/>
                <a:ea typeface="Times New Roman"/>
                <a:cs typeface="Times New Roman"/>
              </a:rPr>
              <a:t>:</a:t>
            </a:r>
            <a:endParaRPr lang="sr-Cyrl-RS" dirty="0" smtClean="0">
              <a:latin typeface="Times New Roman"/>
              <a:ea typeface="Times New Roman"/>
              <a:cs typeface="Times New Roman"/>
            </a:endParaRPr>
          </a:p>
          <a:p>
            <a:pPr indent="304800" algn="just">
              <a:lnSpc>
                <a:spcPct val="115000"/>
              </a:lnSpc>
              <a:spcAft>
                <a:spcPts val="0"/>
              </a:spcAft>
            </a:pPr>
            <a:r>
              <a:rPr lang="sr-Cyrl-RS" dirty="0" smtClean="0">
                <a:latin typeface="Times New Roman"/>
                <a:ea typeface="Times New Roman"/>
                <a:cs typeface="Times New Roman"/>
              </a:rPr>
              <a:t> </a:t>
            </a:r>
            <a:r>
              <a:rPr lang="sr-Latn-RS" dirty="0" smtClean="0">
                <a:latin typeface="Times New Roman"/>
                <a:ea typeface="Times New Roman"/>
                <a:cs typeface="Times New Roman"/>
              </a:rPr>
              <a:t>физичко</a:t>
            </a:r>
            <a:endParaRPr lang="sr-Cyrl-RS" dirty="0" smtClean="0">
              <a:latin typeface="Times New Roman"/>
              <a:ea typeface="Times New Roman"/>
              <a:cs typeface="Times New Roman"/>
            </a:endParaRPr>
          </a:p>
          <a:p>
            <a:pPr indent="304800" algn="just">
              <a:lnSpc>
                <a:spcPct val="115000"/>
              </a:lnSpc>
              <a:spcAft>
                <a:spcPts val="0"/>
              </a:spcAft>
            </a:pPr>
            <a:r>
              <a:rPr lang="sr-Latn-RS" dirty="0" smtClean="0">
                <a:latin typeface="Times New Roman"/>
                <a:ea typeface="Times New Roman"/>
                <a:cs typeface="Times New Roman"/>
              </a:rPr>
              <a:t> </a:t>
            </a:r>
            <a:r>
              <a:rPr lang="sr-Latn-RS" dirty="0">
                <a:latin typeface="Times New Roman"/>
                <a:ea typeface="Times New Roman"/>
                <a:cs typeface="Times New Roman"/>
              </a:rPr>
              <a:t>психичко (емоционално</a:t>
            </a:r>
            <a:r>
              <a:rPr lang="sr-Latn-RS" dirty="0" smtClean="0">
                <a:latin typeface="Times New Roman"/>
                <a:ea typeface="Times New Roman"/>
                <a:cs typeface="Times New Roman"/>
              </a:rPr>
              <a:t>)</a:t>
            </a:r>
            <a:endParaRPr lang="sr-Cyrl-RS" dirty="0" smtClean="0">
              <a:latin typeface="Times New Roman"/>
              <a:ea typeface="Times New Roman"/>
              <a:cs typeface="Times New Roman"/>
            </a:endParaRPr>
          </a:p>
          <a:p>
            <a:pPr indent="304800" algn="just">
              <a:lnSpc>
                <a:spcPct val="115000"/>
              </a:lnSpc>
              <a:spcAft>
                <a:spcPts val="0"/>
              </a:spcAft>
            </a:pPr>
            <a:r>
              <a:rPr lang="sr-Latn-RS" dirty="0" smtClean="0">
                <a:latin typeface="Times New Roman"/>
                <a:ea typeface="Times New Roman"/>
                <a:cs typeface="Times New Roman"/>
              </a:rPr>
              <a:t> социјално</a:t>
            </a:r>
            <a:endParaRPr lang="sr-Cyrl-RS" dirty="0">
              <a:latin typeface="Times New Roman"/>
              <a:ea typeface="Times New Roman"/>
              <a:cs typeface="Times New Roman"/>
            </a:endParaRPr>
          </a:p>
          <a:p>
            <a:pPr indent="304800" algn="just">
              <a:lnSpc>
                <a:spcPct val="115000"/>
              </a:lnSpc>
              <a:spcAft>
                <a:spcPts val="0"/>
              </a:spcAft>
            </a:pPr>
            <a:r>
              <a:rPr lang="sr-Latn-RS" dirty="0">
                <a:latin typeface="Times New Roman"/>
                <a:ea typeface="Times New Roman"/>
                <a:cs typeface="Times New Roman"/>
              </a:rPr>
              <a:t> </a:t>
            </a:r>
            <a:r>
              <a:rPr lang="sr-Latn-RS" dirty="0" smtClean="0">
                <a:latin typeface="Times New Roman"/>
                <a:ea typeface="Times New Roman"/>
                <a:cs typeface="Times New Roman"/>
              </a:rPr>
              <a:t>дигитално</a:t>
            </a:r>
            <a:endParaRPr lang="sr-Cyrl-RS" dirty="0">
              <a:latin typeface="Times New Roman"/>
              <a:ea typeface="Times New Roman"/>
              <a:cs typeface="Times New Roman"/>
            </a:endParaRPr>
          </a:p>
          <a:p>
            <a:pPr indent="304800" algn="just">
              <a:lnSpc>
                <a:spcPct val="115000"/>
              </a:lnSpc>
              <a:spcAft>
                <a:spcPts val="0"/>
              </a:spcAft>
            </a:pPr>
            <a:r>
              <a:rPr lang="sr-Cyrl-RS" dirty="0" smtClean="0">
                <a:latin typeface="Times New Roman"/>
                <a:ea typeface="Times New Roman"/>
                <a:cs typeface="Times New Roman"/>
              </a:rPr>
              <a:t> </a:t>
            </a:r>
            <a:r>
              <a:rPr lang="ru-RU" dirty="0" smtClean="0">
                <a:latin typeface="Times New Roman"/>
                <a:ea typeface="Times New Roman"/>
                <a:cs typeface="Times New Roman"/>
              </a:rPr>
              <a:t>злоупотреба</a:t>
            </a:r>
          </a:p>
          <a:p>
            <a:pPr indent="304800" algn="just">
              <a:lnSpc>
                <a:spcPct val="115000"/>
              </a:lnSpc>
              <a:spcAft>
                <a:spcPts val="0"/>
              </a:spcAft>
            </a:pPr>
            <a:r>
              <a:rPr lang="ru-RU" dirty="0" smtClean="0">
                <a:latin typeface="Times New Roman"/>
                <a:ea typeface="Times New Roman"/>
                <a:cs typeface="Times New Roman"/>
              </a:rPr>
              <a:t> </a:t>
            </a:r>
            <a:r>
              <a:rPr lang="ru-RU" dirty="0">
                <a:latin typeface="Times New Roman"/>
                <a:ea typeface="Times New Roman"/>
                <a:cs typeface="Times New Roman"/>
              </a:rPr>
              <a:t>сексуално </a:t>
            </a:r>
            <a:r>
              <a:rPr lang="ru-RU" dirty="0" smtClean="0">
                <a:latin typeface="Times New Roman"/>
                <a:ea typeface="Times New Roman"/>
                <a:cs typeface="Times New Roman"/>
              </a:rPr>
              <a:t>насиље</a:t>
            </a:r>
          </a:p>
          <a:p>
            <a:pPr indent="304800" algn="just">
              <a:lnSpc>
                <a:spcPct val="115000"/>
              </a:lnSpc>
              <a:spcAft>
                <a:spcPts val="0"/>
              </a:spcAft>
            </a:pPr>
            <a:r>
              <a:rPr lang="ru-RU" dirty="0" smtClean="0">
                <a:latin typeface="Times New Roman"/>
                <a:ea typeface="Times New Roman"/>
                <a:cs typeface="Times New Roman"/>
              </a:rPr>
              <a:t> </a:t>
            </a:r>
            <a:r>
              <a:rPr lang="ru-RU" dirty="0">
                <a:latin typeface="Times New Roman"/>
                <a:ea typeface="Times New Roman"/>
                <a:cs typeface="Times New Roman"/>
              </a:rPr>
              <a:t>насилни </a:t>
            </a:r>
            <a:r>
              <a:rPr lang="ru-RU" dirty="0" smtClean="0">
                <a:latin typeface="Times New Roman"/>
                <a:ea typeface="Times New Roman"/>
                <a:cs typeface="Times New Roman"/>
              </a:rPr>
              <a:t>екстремизам</a:t>
            </a:r>
          </a:p>
          <a:p>
            <a:pPr indent="304800" algn="just">
              <a:lnSpc>
                <a:spcPct val="115000"/>
              </a:lnSpc>
              <a:spcAft>
                <a:spcPts val="0"/>
              </a:spcAft>
            </a:pPr>
            <a:r>
              <a:rPr lang="ru-RU" dirty="0" smtClean="0">
                <a:latin typeface="Times New Roman"/>
                <a:ea typeface="Times New Roman"/>
                <a:cs typeface="Times New Roman"/>
              </a:rPr>
              <a:t> трговина људима</a:t>
            </a:r>
          </a:p>
          <a:p>
            <a:pPr indent="304800" algn="just">
              <a:lnSpc>
                <a:spcPct val="115000"/>
              </a:lnSpc>
              <a:spcAft>
                <a:spcPts val="0"/>
              </a:spcAft>
            </a:pPr>
            <a:r>
              <a:rPr lang="ru-RU" dirty="0" smtClean="0">
                <a:latin typeface="Times New Roman"/>
                <a:ea typeface="Times New Roman"/>
                <a:cs typeface="Times New Roman"/>
              </a:rPr>
              <a:t> експлоатација </a:t>
            </a:r>
            <a:r>
              <a:rPr lang="ru-RU" dirty="0">
                <a:latin typeface="Times New Roman"/>
                <a:ea typeface="Times New Roman"/>
                <a:cs typeface="Times New Roman"/>
              </a:rPr>
              <a:t>детета и ученика и др.</a:t>
            </a:r>
            <a:endParaRPr lang="sr-Latn-RS" sz="2400" dirty="0">
              <a:ea typeface="Calibri"/>
              <a:cs typeface="Times New Roman"/>
            </a:endParaRPr>
          </a:p>
          <a:p>
            <a:endParaRPr lang="sr-Latn-RS" dirty="0"/>
          </a:p>
        </p:txBody>
      </p:sp>
    </p:spTree>
    <p:extLst>
      <p:ext uri="{BB962C8B-B14F-4D97-AF65-F5344CB8AC3E}">
        <p14:creationId xmlns:p14="http://schemas.microsoft.com/office/powerpoint/2010/main" val="2478124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TotalTime>
  <Words>5785</Words>
  <Application>Microsoft Office PowerPoint</Application>
  <PresentationFormat>On-screen Show (4:3)</PresentationFormat>
  <Paragraphs>247</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Правилник о протоколу поступања у установи у одговору на насиље, злостављање и занемаривање</vt:lpstr>
      <vt:lpstr>Кључне измене и допуне </vt:lpstr>
      <vt:lpstr>Подсетник</vt:lpstr>
      <vt:lpstr>PowerPoint Presentation</vt:lpstr>
      <vt:lpstr>PowerPoint Presentation</vt:lpstr>
      <vt:lpstr>PowerPoint Presentation</vt:lpstr>
      <vt:lpstr>PowerPoint Presentation</vt:lpstr>
      <vt:lpstr>ОБЛИЦИ НАСИЉА И ЗЛОСТАВЉАЊА</vt:lpstr>
      <vt:lpstr>PowerPoint Presentation</vt:lpstr>
      <vt:lpstr>PowerPoint Presentation</vt:lpstr>
      <vt:lpstr>PowerPoint Presentation</vt:lpstr>
      <vt:lpstr>PowerPoint Presentation</vt:lpstr>
      <vt:lpstr>PowerPoint Presentation</vt:lpstr>
      <vt:lpstr>PowerPoint Presentation</vt:lpstr>
      <vt:lpstr>ПРЕВЕНЦИЈА НАСИЉА, ЗЛОСТАВЉАЊА И ЗАНЕМАРИВАЊА</vt:lpstr>
      <vt:lpstr>PowerPoint Presentation</vt:lpstr>
      <vt:lpstr>Превентивним активностима се:</vt:lpstr>
      <vt:lpstr>PowerPoint Presentation</vt:lpstr>
      <vt:lpstr>PowerPoint Presentation</vt:lpstr>
      <vt:lpstr>PowerPoint Presentation</vt:lpstr>
      <vt:lpstr>PowerPoint Presentation</vt:lpstr>
      <vt:lpstr>Новина</vt:lpstr>
      <vt:lpstr>Одељењски старешина, васпитач, наставник и стручни сарадник</vt:lpstr>
      <vt:lpstr>Ученици</vt:lpstr>
      <vt:lpstr>Родитељ</vt:lpstr>
      <vt:lpstr>PowerPoint Presentation</vt:lpstr>
      <vt:lpstr>Програм заштите од насиља, злостављања и занемаривања</vt:lpstr>
      <vt:lpstr>PowerPoint Presentation</vt:lpstr>
      <vt:lpstr>Програм заштите садржи:</vt:lpstr>
      <vt:lpstr>PowerPoint Presentation</vt:lpstr>
      <vt:lpstr>10) начине праћења, вредновања и извештавања органа установе о остваривању и ефектима програма заштите, а нарочито, у односу на:</vt:lpstr>
      <vt:lpstr>Тим за заштиту од дискриминације, насиља, злостављања и занемаривања</vt:lpstr>
      <vt:lpstr>PowerPoint Presentation</vt:lpstr>
      <vt:lpstr>Новина</vt:lpstr>
      <vt:lpstr>Задаци тима за заштиту  </vt:lpstr>
      <vt:lpstr>PowerPoint Presentation</vt:lpstr>
      <vt:lpstr>ИНТЕРВЕНТНЕ АКТИВНОСТИ</vt:lpstr>
      <vt:lpstr>PowerPoint Presentation</vt:lpstr>
      <vt:lpstr>PowerPoint Presentation</vt:lpstr>
      <vt:lpstr>Заштита запослених</vt:lpstr>
      <vt:lpstr>Разврставање насиља, злостављања и занемаривања по нивоима</vt:lpstr>
      <vt:lpstr>PowerPoint Presentation</vt:lpstr>
      <vt:lpstr>Новина</vt:lpstr>
      <vt:lpstr>PowerPoint Presentation</vt:lpstr>
      <vt:lpstr>Први ниво</vt:lpstr>
      <vt:lpstr>Други ниво</vt:lpstr>
      <vt:lpstr>Трећи ниво</vt:lpstr>
      <vt:lpstr>PowerPoint Presentation</vt:lpstr>
      <vt:lpstr>Новина</vt:lpstr>
      <vt:lpstr>PowerPoint Presentation</vt:lpstr>
      <vt:lpstr>PowerPoint Presentation</vt:lpstr>
      <vt:lpstr>Интервенција према нивоима насиља, злостављања и занемаривања</vt:lpstr>
      <vt:lpstr>Први ниво</vt:lpstr>
      <vt:lpstr>Други ниво</vt:lpstr>
      <vt:lpstr>Трећи ниво</vt:lpstr>
      <vt:lpstr>PowerPoint Presentation</vt:lpstr>
      <vt:lpstr>Новина</vt:lpstr>
      <vt:lpstr>PowerPoint Presentation</vt:lpstr>
      <vt:lpstr>PowerPoint Presentation</vt:lpstr>
      <vt:lpstr>PowerPoint Presentation</vt:lpstr>
      <vt:lpstr>PowerPoint Presentation</vt:lpstr>
      <vt:lpstr>PowerPoint Presentation</vt:lpstr>
      <vt:lpstr>Насиље запослени-ученик</vt:lpstr>
      <vt:lpstr>Насиље родитељ-запослени, ученик</vt:lpstr>
      <vt:lpstr>Насиље ученик-запослени</vt:lpstr>
      <vt:lpstr>Насиље од стране трећег одраслог лица</vt:lpstr>
      <vt:lpstr>Насиље које се дешава ван установе</vt:lpstr>
      <vt:lpstr>PowerPoint Presentation</vt:lpstr>
      <vt:lpstr>Редослед поступања у интервенцији</vt:lpstr>
      <vt:lpstr>1) Проверавање сумње или откривање насиља, злостављања и занемаривања </vt:lpstr>
      <vt:lpstr>2) Заустављање насиља и злостављања и смиривање учесника </vt:lpstr>
      <vt:lpstr>3) Обавештавање родитеља </vt:lpstr>
      <vt:lpstr>4) Консултације у установи </vt:lpstr>
      <vt:lpstr>5) Мере и активности </vt:lpstr>
      <vt:lpstr>План заштите</vt:lpstr>
      <vt:lpstr>PowerPoint Presentation</vt:lpstr>
      <vt:lpstr>PowerPoint Presentation</vt:lpstr>
      <vt:lpstr>6. Ефекте предузетих мера и активности прати установа </vt:lpstr>
      <vt:lpstr>Документација, анализа и извештавање</vt:lpstr>
      <vt:lpstr>У спровођењу превентивних и интервентних мера и активности установа:</vt:lpstr>
      <vt:lpstr>Новина</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Правилник о протоколу поступања у установи у одговору на насиље, злостављање и занемаривање</dc:title>
  <dc:creator>Mara</dc:creator>
  <cp:lastModifiedBy>Mara</cp:lastModifiedBy>
  <cp:revision>24</cp:revision>
  <dcterms:created xsi:type="dcterms:W3CDTF">2006-08-16T00:00:00Z</dcterms:created>
  <dcterms:modified xsi:type="dcterms:W3CDTF">2020-10-22T09:27:34Z</dcterms:modified>
</cp:coreProperties>
</file>